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media1.mkv" ContentType="video/mkv"/>
  <Override PartName="/ppt/media/media3.mkv" ContentType="video/mkv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91" r:id="rId12"/>
    <p:sldId id="264" r:id="rId13"/>
    <p:sldId id="265" r:id="rId14"/>
    <p:sldId id="266" r:id="rId15"/>
    <p:sldId id="267" r:id="rId16"/>
    <p:sldId id="284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5" r:id="rId31"/>
    <p:sldId id="287" r:id="rId32"/>
    <p:sldId id="288" r:id="rId33"/>
    <p:sldId id="289" r:id="rId34"/>
    <p:sldId id="290" r:id="rId35"/>
    <p:sldId id="286" r:id="rId36"/>
    <p:sldId id="283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4D9FBBE-2C30-4831-85DC-BAE6715128D3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Style>
        <a:tcBdr/>
      </a:tcStyle>
    </a:band2H>
    <a:band1V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4C4F8CE-C4A2-40A9-A33A-F85CEF46C77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nvi\sammy\NAAC%20BVOC-S%26AD.pptx%20-%20Column%20chart%20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nvi\sammy\NAAC%20BVOC-S%26AD.pptx%20-%20Column%20chart%20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nvi\sammy\NAAC%20BVOC-S%26AD.pptx%20-%20Column%20chart%201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anvi\sammy\NAAC%20BVOC-S%26AD.pptx%20-%20Column%20chart%20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Student</a:t>
            </a:r>
            <a:r>
              <a:rPr lang="en-IN" baseline="0" dirty="0"/>
              <a:t> strength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Boys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2019-20</c:v>
                </c:pt>
                <c:pt idx="1">
                  <c:v>2020-21</c:v>
                </c:pt>
                <c:pt idx="2">
                  <c:v>2021-22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34</c:v>
                </c:pt>
                <c:pt idx="2">
                  <c:v>39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Girls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2019-20</c:v>
                </c:pt>
                <c:pt idx="1">
                  <c:v>2020-21</c:v>
                </c:pt>
                <c:pt idx="2">
                  <c:v>2021-22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14</c:v>
                </c:pt>
                <c:pt idx="1">
                  <c:v>12</c:v>
                </c:pt>
                <c:pt idx="2">
                  <c:v>11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385773200"/>
        <c:axId val="385778096"/>
      </c:barChart>
      <c:catAx>
        <c:axId val="385773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year</a:t>
                </a:r>
                <a:endParaRPr lang="en-IN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5778096"/>
        <c:crosses val="autoZero"/>
        <c:auto val="1"/>
        <c:lblAlgn val="ctr"/>
        <c:lblOffset val="100"/>
        <c:noMultiLvlLbl val="0"/>
      </c:catAx>
      <c:valAx>
        <c:axId val="38577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No</a:t>
                </a:r>
                <a:r>
                  <a:rPr lang="en-IN" baseline="0" dirty="0"/>
                  <a:t> of Students</a:t>
                </a:r>
                <a:endParaRPr lang="en-IN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577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Result 2019-20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1"/>
        <c:ser>
          <c:idx val="0"/>
          <c:order val="0"/>
          <c:tx>
            <c:strRef>
              <c:f>Pass </c:f>
              <c:strCache>
                <c:ptCount val="1"/>
                <c:pt idx="0">
                  <c:v>Pass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'[NAAC BVOC-S&amp;AD.pptx - Column chart 1.xlsx]2019-20'!$D$2</c:f>
              <c:numCache>
                <c:formatCode>General</c:formatCode>
                <c:ptCount val="1"/>
                <c:pt idx="0">
                  <c:v>79</c:v>
                </c:pt>
              </c:numCache>
            </c:numRef>
          </c:val>
        </c:ser>
        <c:ser>
          <c:idx val="1"/>
          <c:order val="1"/>
          <c:tx>
            <c:strRef>
              <c:f>Distinctions </c:f>
              <c:strCache>
                <c:ptCount val="1"/>
                <c:pt idx="0">
                  <c:v>Distinctions 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'[NAAC BVOC-S&amp;AD.pptx - Column chart 1.xlsx]2019-20'!$E$2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5765584"/>
        <c:axId val="385774288"/>
      </c:barChart>
      <c:catAx>
        <c:axId val="385765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Semester I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5774288"/>
        <c:crosses val="autoZero"/>
        <c:auto val="1"/>
        <c:lblAlgn val="ctr"/>
        <c:lblOffset val="100"/>
        <c:noMultiLvlLbl val="1"/>
      </c:catAx>
      <c:valAx>
        <c:axId val="38577428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Percentage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576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Result 2020-21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1"/>
        <c:ser>
          <c:idx val="0"/>
          <c:order val="0"/>
          <c:tx>
            <c:strRef>
              <c:f>Distinctions </c:f>
              <c:strCache>
                <c:ptCount val="1"/>
                <c:pt idx="0">
                  <c:v>Distinctions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'[NAAC BVOC-S&amp;AD.pptx - Column chart 1.xlsx]Sheet15'!$A$12:$A$13</c:f>
              <c:strCache>
                <c:ptCount val="2"/>
                <c:pt idx="0">
                  <c:v>I</c:v>
                </c:pt>
                <c:pt idx="1">
                  <c:v>III</c:v>
                </c:pt>
              </c:strCache>
            </c:strRef>
          </c:cat>
          <c:val>
            <c:numRef>
              <c:f>'[NAAC BVOC-S&amp;AD.pptx - Column chart 1.xlsx]Sheet15'!$D$12:$D$13</c:f>
              <c:numCache>
                <c:formatCode>General</c:formatCode>
                <c:ptCount val="2"/>
                <c:pt idx="0">
                  <c:v>65</c:v>
                </c:pt>
                <c:pt idx="1">
                  <c:v>59</c:v>
                </c:pt>
              </c:numCache>
            </c:numRef>
          </c:val>
        </c:ser>
        <c:ser>
          <c:idx val="1"/>
          <c:order val="1"/>
          <c:tx>
            <c:strRef>
              <c:f>First class </c:f>
              <c:strCache>
                <c:ptCount val="1"/>
                <c:pt idx="0">
                  <c:v>First class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'[NAAC BVOC-S&amp;AD.pptx - Column chart 1.xlsx]Sheet15'!$A$12:$A$13</c:f>
              <c:strCache>
                <c:ptCount val="2"/>
                <c:pt idx="0">
                  <c:v>I</c:v>
                </c:pt>
                <c:pt idx="1">
                  <c:v>III</c:v>
                </c:pt>
              </c:strCache>
            </c:strRef>
          </c:cat>
          <c:val>
            <c:numRef>
              <c:f>'[NAAC BVOC-S&amp;AD.pptx - Column chart 1.xlsx]Sheet15'!$E$12:$E$13</c:f>
              <c:numCache>
                <c:formatCode>General</c:formatCode>
                <c:ptCount val="2"/>
                <c:pt idx="0">
                  <c:v>27</c:v>
                </c:pt>
                <c:pt idx="1">
                  <c:v>37</c:v>
                </c:pt>
              </c:numCache>
            </c:numRef>
          </c:val>
        </c:ser>
        <c:ser>
          <c:idx val="2"/>
          <c:order val="2"/>
          <c:tx>
            <c:strRef>
              <c:f>Second class </c:f>
              <c:strCache>
                <c:ptCount val="1"/>
                <c:pt idx="0">
                  <c:v>Second class 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'[NAAC BVOC-S&amp;AD.pptx - Column chart 1.xlsx]Sheet15'!$A$12:$A$13</c:f>
              <c:strCache>
                <c:ptCount val="2"/>
                <c:pt idx="0">
                  <c:v>I</c:v>
                </c:pt>
                <c:pt idx="1">
                  <c:v>III</c:v>
                </c:pt>
              </c:strCache>
            </c:strRef>
          </c:cat>
          <c:val>
            <c:numRef>
              <c:f>'[NAAC BVOC-S&amp;AD.pptx - Column chart 1.xlsx]Sheet15'!$F$12:$F$13</c:f>
              <c:numCache>
                <c:formatCode>General</c:formatCode>
                <c:ptCount val="2"/>
                <c:pt idx="0">
                  <c:v>2</c:v>
                </c:pt>
                <c:pt idx="1">
                  <c:v>0</c:v>
                </c:pt>
              </c:numCache>
            </c:numRef>
          </c:val>
        </c:ser>
        <c:ser>
          <c:idx val="3"/>
          <c:order val="3"/>
          <c:tx>
            <c:strRef>
              <c:f>Third class </c:f>
              <c:strCache>
                <c:ptCount val="1"/>
                <c:pt idx="0">
                  <c:v>Third class 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'[NAAC BVOC-S&amp;AD.pptx - Column chart 1.xlsx]Sheet15'!$A$12:$A$13</c:f>
              <c:strCache>
                <c:ptCount val="2"/>
                <c:pt idx="0">
                  <c:v>I</c:v>
                </c:pt>
                <c:pt idx="1">
                  <c:v>III</c:v>
                </c:pt>
              </c:strCache>
            </c:strRef>
          </c:cat>
          <c:val>
            <c:numRef>
              <c:f>'[NAAC BVOC-S&amp;AD.pptx - Column chart 1.xlsx]Sheet15'!$G$12:$G$13</c:f>
              <c:numCache>
                <c:formatCode>General</c:formatCode>
                <c:ptCount val="2"/>
                <c:pt idx="0">
                  <c:v>6</c:v>
                </c:pt>
                <c:pt idx="1">
                  <c:v>0</c:v>
                </c:pt>
              </c:numCache>
            </c:numRef>
          </c:val>
        </c:ser>
        <c:ser>
          <c:idx val="4"/>
          <c:order val="4"/>
          <c:tx>
            <c:strRef>
              <c:f>'[NAAC BVOC-S&amp;AD.pptx - Column chart 1.xlsx]Sheet15'!$H$11</c:f>
              <c:strCache>
                <c:ptCount val="1"/>
                <c:pt idx="0">
                  <c:v>Fail
%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'[NAAC BVOC-S&amp;AD.pptx - Column chart 1.xlsx]Sheet15'!$A$12:$A$13</c:f>
              <c:strCache>
                <c:ptCount val="2"/>
                <c:pt idx="0">
                  <c:v>I</c:v>
                </c:pt>
                <c:pt idx="1">
                  <c:v>III</c:v>
                </c:pt>
              </c:strCache>
            </c:strRef>
          </c:cat>
          <c:val>
            <c:numRef>
              <c:f>'[NAAC BVOC-S&amp;AD.pptx - Column chart 1.xlsx]Sheet15'!$H$12:$H$13</c:f>
              <c:numCache>
                <c:formatCode>General</c:formatCode>
                <c:ptCount val="2"/>
                <c:pt idx="0">
                  <c:v>0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5767216"/>
        <c:axId val="385767760"/>
      </c:barChart>
      <c:catAx>
        <c:axId val="385767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Semester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5767760"/>
        <c:crosses val="autoZero"/>
        <c:auto val="1"/>
        <c:lblAlgn val="ctr"/>
        <c:lblOffset val="100"/>
        <c:noMultiLvlLbl val="1"/>
      </c:catAx>
      <c:valAx>
        <c:axId val="38576776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Percentage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5767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Result 2021-22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1"/>
        <c:ser>
          <c:idx val="0"/>
          <c:order val="0"/>
          <c:tx>
            <c:strRef>
              <c:f>Distinctions </c:f>
              <c:strCache>
                <c:ptCount val="1"/>
                <c:pt idx="0">
                  <c:v>Distinctions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delete val="1"/>
          </c:dLbls>
          <c:cat>
            <c:strRef>
              <c:f>Sheet16!$A$2:$A$4</c:f>
              <c:strCache>
                <c:ptCount val="3"/>
                <c:pt idx="0">
                  <c:v>II</c:v>
                </c:pt>
                <c:pt idx="1">
                  <c:v>IV</c:v>
                </c:pt>
                <c:pt idx="2">
                  <c:v>VI</c:v>
                </c:pt>
              </c:strCache>
            </c:strRef>
          </c:cat>
          <c:val>
            <c:numRef>
              <c:f>Sheet16!$B$2:$B$4</c:f>
              <c:numCache>
                <c:formatCode>General</c:formatCode>
                <c:ptCount val="3"/>
              </c:numCache>
            </c:numRef>
          </c:val>
        </c:ser>
        <c:ser>
          <c:idx val="1"/>
          <c:order val="1"/>
          <c:tx>
            <c:strRef>
              <c:f>First class</c:f>
              <c:strCache>
                <c:ptCount val="1"/>
                <c:pt idx="0">
                  <c:v>First class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Sheet16!$A$2:$A$4</c:f>
              <c:strCache>
                <c:ptCount val="3"/>
                <c:pt idx="0">
                  <c:v>II</c:v>
                </c:pt>
                <c:pt idx="1">
                  <c:v>IV</c:v>
                </c:pt>
                <c:pt idx="2">
                  <c:v>VI</c:v>
                </c:pt>
              </c:strCache>
            </c:strRef>
          </c:cat>
          <c:val>
            <c:numRef>
              <c:f>Sheet16!$D$2:$D$4</c:f>
              <c:numCache>
                <c:formatCode>General</c:formatCode>
                <c:ptCount val="3"/>
                <c:pt idx="0">
                  <c:v>48</c:v>
                </c:pt>
                <c:pt idx="1">
                  <c:v>43</c:v>
                </c:pt>
                <c:pt idx="2">
                  <c:v>88</c:v>
                </c:pt>
              </c:numCache>
            </c:numRef>
          </c:val>
        </c:ser>
        <c:ser>
          <c:idx val="2"/>
          <c:order val="2"/>
          <c:tx>
            <c:strRef>
              <c:f>Second class </c:f>
              <c:strCache>
                <c:ptCount val="1"/>
                <c:pt idx="0">
                  <c:v>Second class 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Sheet16!$A$2:$A$4</c:f>
              <c:strCache>
                <c:ptCount val="3"/>
                <c:pt idx="0">
                  <c:v>II</c:v>
                </c:pt>
                <c:pt idx="1">
                  <c:v>IV</c:v>
                </c:pt>
                <c:pt idx="2">
                  <c:v>VI</c:v>
                </c:pt>
              </c:strCache>
            </c:strRef>
          </c:cat>
          <c:val>
            <c:numRef>
              <c:f>Sheet16!$E$2:$E$4</c:f>
              <c:numCache>
                <c:formatCode>General</c:formatCode>
                <c:ptCount val="3"/>
                <c:pt idx="0">
                  <c:v>28</c:v>
                </c:pt>
                <c:pt idx="1">
                  <c:v>37</c:v>
                </c:pt>
                <c:pt idx="2">
                  <c:v>8</c:v>
                </c:pt>
              </c:numCache>
            </c:numRef>
          </c:val>
        </c:ser>
        <c:ser>
          <c:idx val="3"/>
          <c:order val="3"/>
          <c:tx>
            <c:strRef>
              <c:f>Third class </c:f>
              <c:strCache>
                <c:ptCount val="1"/>
                <c:pt idx="0">
                  <c:v>Third class 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Sheet16!$A$2:$A$4</c:f>
              <c:strCache>
                <c:ptCount val="3"/>
                <c:pt idx="0">
                  <c:v>II</c:v>
                </c:pt>
                <c:pt idx="1">
                  <c:v>IV</c:v>
                </c:pt>
                <c:pt idx="2">
                  <c:v>VI</c:v>
                </c:pt>
              </c:strCache>
            </c:strRef>
          </c:cat>
          <c:val>
            <c:numRef>
              <c:f>Sheet16!$F$2:$F$4</c:f>
              <c:numCache>
                <c:formatCode>General</c:formatCode>
                <c:ptCount val="3"/>
                <c:pt idx="0">
                  <c:v>4</c:v>
                </c:pt>
                <c:pt idx="1">
                  <c:v>7</c:v>
                </c:pt>
                <c:pt idx="2">
                  <c:v>0</c:v>
                </c:pt>
              </c:numCache>
            </c:numRef>
          </c:val>
        </c:ser>
        <c:ser>
          <c:idx val="4"/>
          <c:order val="4"/>
          <c:tx>
            <c:strRef>
              <c:f>Sheet16!$G$1</c:f>
              <c:strCache>
                <c:ptCount val="1"/>
                <c:pt idx="0">
                  <c:v>Third class with %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Sheet16!$A$2:$A$4</c:f>
              <c:strCache>
                <c:ptCount val="3"/>
                <c:pt idx="0">
                  <c:v>II</c:v>
                </c:pt>
                <c:pt idx="1">
                  <c:v>IV</c:v>
                </c:pt>
                <c:pt idx="2">
                  <c:v>VI</c:v>
                </c:pt>
              </c:strCache>
            </c:strRef>
          </c:cat>
          <c:val>
            <c:numRef>
              <c:f>Sheet16!$G$2:$G$4</c:f>
              <c:numCache>
                <c:formatCode>General</c:formatCode>
                <c:ptCount val="3"/>
                <c:pt idx="0">
                  <c:v>2</c:v>
                </c:pt>
                <c:pt idx="1">
                  <c:v>8</c:v>
                </c:pt>
                <c:pt idx="2">
                  <c:v>0</c:v>
                </c:pt>
              </c:numCache>
            </c:numRef>
          </c:val>
        </c:ser>
        <c:ser>
          <c:idx val="5"/>
          <c:order val="5"/>
          <c:tx>
            <c:strRef>
              <c:f>Sheet16!$H$1</c:f>
              <c:strCache>
                <c:ptCount val="1"/>
                <c:pt idx="0">
                  <c:v>Fail
%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Sheet16!$A$2:$A$4</c:f>
              <c:strCache>
                <c:ptCount val="3"/>
                <c:pt idx="0">
                  <c:v>II</c:v>
                </c:pt>
                <c:pt idx="1">
                  <c:v>IV</c:v>
                </c:pt>
                <c:pt idx="2">
                  <c:v>VI</c:v>
                </c:pt>
              </c:strCache>
            </c:strRef>
          </c:cat>
          <c:val>
            <c:numRef>
              <c:f>Sheet16!$H$2:$H$4</c:f>
              <c:numCache>
                <c:formatCode>General</c:formatCode>
                <c:ptCount val="3"/>
                <c:pt idx="0">
                  <c:v>18</c:v>
                </c:pt>
                <c:pt idx="1">
                  <c:v>5</c:v>
                </c:pt>
                <c:pt idx="2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3522880"/>
        <c:axId val="533520160"/>
      </c:barChart>
      <c:catAx>
        <c:axId val="533522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Semester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33520160"/>
        <c:crosses val="autoZero"/>
        <c:auto val="1"/>
        <c:lblAlgn val="ctr"/>
        <c:lblOffset val="100"/>
        <c:noMultiLvlLbl val="1"/>
      </c:catAx>
      <c:valAx>
        <c:axId val="53352016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Percentage</a:t>
                </a: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3352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solidFill>
                <a:schemeClr val="tx2">
                  <a:lumMod val="2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Total Students</c:v>
                </c:pt>
                <c:pt idx="1">
                  <c:v>Placement</c:v>
                </c:pt>
                <c:pt idx="2">
                  <c:v>Higher Studies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</c:v>
                </c:pt>
                <c:pt idx="1">
                  <c:v>13</c:v>
                </c:pt>
                <c:pt idx="2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5775920"/>
        <c:axId val="533515808"/>
      </c:barChart>
      <c:catAx>
        <c:axId val="38577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33515808"/>
        <c:crosses val="autoZero"/>
        <c:auto val="1"/>
        <c:lblAlgn val="ctr"/>
        <c:lblOffset val="100"/>
        <c:noMultiLvlLbl val="0"/>
      </c:catAx>
      <c:valAx>
        <c:axId val="53351580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NO.OF</a:t>
                </a:r>
                <a:r>
                  <a:rPr lang="en-US" baseline="0"/>
                  <a:t> STUDENTS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577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EE499-D129-484D-B5C0-D0F3AC30E8B1}" type="doc">
      <dgm:prSet loTypeId="urn:microsoft.com/office/officeart/2005/8/layout/vList3" loCatId="list" qsTypeId="urn:microsoft.com/office/officeart/2005/8/quickstyle/simple3#1" qsCatId="simple" csTypeId="urn:microsoft.com/office/officeart/2005/8/colors/accent1_2#1" csCatId="accent1" phldr="1"/>
      <dgm:spPr/>
    </dgm:pt>
    <dgm:pt modelId="{BEB4A0DE-FB16-4C4F-8DEA-03570694B93A}">
      <dgm:prSet phldrT="[Text]" phldr="0" custT="1"/>
      <dgm:spPr/>
      <dgm:t>
        <a:bodyPr vert="horz" wrap="square"/>
        <a:lstStyle/>
        <a:p>
          <a:pPr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 </a:t>
          </a:r>
          <a:r>
            <a: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Updated syllabus as per the current needs and trends to improve the quality of education through consultation with industry experts, Practical Exposure, ICT.</a:t>
          </a:r>
        </a:p>
      </dgm:t>
    </dgm:pt>
    <dgm:pt modelId="{A1CD0B47-03FC-4535-A972-2673574CE2F3}" cxnId="{76739742-FDCC-418D-92F0-AA44A02B0000}" type="parTrans">
      <dgm:prSet/>
      <dgm:spPr/>
      <dgm:t>
        <a:bodyPr/>
        <a:lstStyle/>
        <a:p>
          <a:endParaRPr lang="en-IN"/>
        </a:p>
      </dgm:t>
    </dgm:pt>
    <dgm:pt modelId="{66283CB7-69B8-41D5-A569-950515985F71}" cxnId="{76739742-FDCC-418D-92F0-AA44A02B0000}" type="sibTrans">
      <dgm:prSet/>
      <dgm:spPr/>
      <dgm:t>
        <a:bodyPr/>
        <a:lstStyle/>
        <a:p>
          <a:endParaRPr lang="en-IN"/>
        </a:p>
      </dgm:t>
    </dgm:pt>
    <dgm:pt modelId="{11A5EA0A-517A-463B-9BA8-5EB54D7D10F8}">
      <dgm:prSet phldrT="[Text]" phldr="0" custT="1"/>
      <dgm:spPr/>
      <dgm:t>
        <a:bodyPr vert="horz" wrap="square"/>
        <a:lstStyle/>
        <a:p>
          <a:pPr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 </a:t>
          </a:r>
          <a:r>
            <a:rPr lang="en-GB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Practical exposure ,workshops ,internship programs in </a:t>
          </a:r>
          <a:r>
            <a:rPr lang="en-I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association with IT industry</a:t>
          </a:r>
          <a:r>
            <a:rPr lang="en-GB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, self learning activity, </a:t>
          </a:r>
          <a:r>
            <a:rPr lang="en-I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involving students in real time projects.</a:t>
          </a:r>
          <a:endParaRPr lang="en-GB" altLang="zh-CN" sz="2000" b="1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  <a:sym typeface="+mn-ea"/>
          </a:endParaRPr>
        </a:p>
      </dgm:t>
    </dgm:pt>
    <dgm:pt modelId="{E2B15CF1-464F-45CC-BFE4-6F0AA417C19E}" cxnId="{D70EBF99-DA05-4B67-BF8E-D1214FC97032}" type="parTrans">
      <dgm:prSet/>
      <dgm:spPr/>
      <dgm:t>
        <a:bodyPr/>
        <a:lstStyle/>
        <a:p>
          <a:endParaRPr lang="en-IN"/>
        </a:p>
      </dgm:t>
    </dgm:pt>
    <dgm:pt modelId="{4EA87785-B7B3-4F48-BB13-D91C5DEA8DC1}" cxnId="{D70EBF99-DA05-4B67-BF8E-D1214FC97032}" type="sibTrans">
      <dgm:prSet/>
      <dgm:spPr/>
      <dgm:t>
        <a:bodyPr/>
        <a:lstStyle/>
        <a:p>
          <a:endParaRPr lang="en-IN"/>
        </a:p>
      </dgm:t>
    </dgm:pt>
    <dgm:pt modelId="{25EF8B53-4C57-43A4-9FE1-40C318A0AD88}">
      <dgm:prSet phldrT="[Text]" phldr="0" custT="1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Mentorship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, </a:t>
          </a:r>
          <a:r>
            <a:rPr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R</a:t>
          </a:r>
          <a:r>
            <a:rPr lang="en-GB" sz="1800" b="1" dirty="0" err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emedial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 drills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, </a:t>
          </a:r>
          <a:r>
            <a:rPr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I</a:t>
          </a:r>
          <a:r>
            <a:rPr lang="en-GB" sz="1800" b="1" dirty="0" err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ndividual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 and group guidance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, </a:t>
          </a:r>
          <a:r>
            <a:rPr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I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ESA, Internal examinations, feedback collection, </a:t>
          </a:r>
          <a:r>
            <a:rPr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S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elf Evaluation, practical </a:t>
          </a:r>
          <a:r>
            <a:rPr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A</a:t>
          </a:r>
          <a:r>
            <a:rPr lang="en-GB" altLang="en-US" sz="1800" b="1" dirty="0" err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ssignments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.</a:t>
          </a:r>
        </a:p>
      </dgm:t>
    </dgm:pt>
    <dgm:pt modelId="{62CE1C4C-AE05-4247-9728-BCA5F5CA780A}" cxnId="{88D928C0-BCE6-4B76-8A97-2B697556DA48}" type="parTrans">
      <dgm:prSet/>
      <dgm:spPr/>
      <dgm:t>
        <a:bodyPr/>
        <a:lstStyle/>
        <a:p>
          <a:endParaRPr lang="en-IN"/>
        </a:p>
      </dgm:t>
    </dgm:pt>
    <dgm:pt modelId="{F463D266-32E5-414A-9781-DA46FFE60955}" cxnId="{88D928C0-BCE6-4B76-8A97-2B697556DA48}" type="sibTrans">
      <dgm:prSet/>
      <dgm:spPr/>
      <dgm:t>
        <a:bodyPr/>
        <a:lstStyle/>
        <a:p>
          <a:endParaRPr lang="en-IN"/>
        </a:p>
      </dgm:t>
    </dgm:pt>
    <dgm:pt modelId="{3A30B1D0-F146-41C6-9373-8CC849B0566C}" type="pres">
      <dgm:prSet presAssocID="{800EE499-D129-484D-B5C0-D0F3AC30E8B1}" presName="linearFlow" presStyleCnt="0">
        <dgm:presLayoutVars>
          <dgm:dir/>
          <dgm:resizeHandles val="exact"/>
        </dgm:presLayoutVars>
      </dgm:prSet>
      <dgm:spPr/>
    </dgm:pt>
    <dgm:pt modelId="{65AAD8D9-A2BB-4BC0-ADC4-32A3E0934999}" type="pres">
      <dgm:prSet presAssocID="{BEB4A0DE-FB16-4C4F-8DEA-03570694B93A}" presName="composite" presStyleCnt="0"/>
      <dgm:spPr/>
    </dgm:pt>
    <dgm:pt modelId="{F8DF891C-0D10-4055-A8A8-3FC34ADEDC5B}" type="pres">
      <dgm:prSet presAssocID="{BEB4A0DE-FB16-4C4F-8DEA-03570694B93A}" presName="imgShp" presStyleLbl="fgImgPlace1" presStyleIdx="0" presStyleCnt="3" custScaleX="101204" custScaleY="95114"/>
      <dgm:spPr>
        <a:blipFill rotWithShape="1"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5D3E6026-A697-4D8F-84B5-C5321A8528B3}" type="pres">
      <dgm:prSet presAssocID="{BEB4A0DE-FB16-4C4F-8DEA-03570694B93A}" presName="txShp" presStyleLbl="node1" presStyleIdx="0" presStyleCnt="3" custScaleX="101952" custScaleY="163576">
        <dgm:presLayoutVars>
          <dgm:bulletEnabled val="1"/>
        </dgm:presLayoutVars>
      </dgm:prSet>
      <dgm:spPr/>
    </dgm:pt>
    <dgm:pt modelId="{01F33C7F-4C3C-42D3-8542-4BC345A10B4C}" type="pres">
      <dgm:prSet presAssocID="{66283CB7-69B8-41D5-A569-950515985F71}" presName="spacing" presStyleCnt="0"/>
      <dgm:spPr/>
    </dgm:pt>
    <dgm:pt modelId="{5373068E-DCEB-4D3C-BFF1-43C34CE727FD}" type="pres">
      <dgm:prSet presAssocID="{11A5EA0A-517A-463B-9BA8-5EB54D7D10F8}" presName="composite" presStyleCnt="0"/>
      <dgm:spPr/>
    </dgm:pt>
    <dgm:pt modelId="{48C23F44-CDC2-4998-B9C4-F737C51D3228}" type="pres">
      <dgm:prSet presAssocID="{11A5EA0A-517A-463B-9BA8-5EB54D7D10F8}" presName="imgShp" presStyleLbl="fgImgPlace1" presStyleIdx="1" presStyleCnt="3" custScaleX="87268" custScaleY="94514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DC27DDA6-73A4-45AF-8B52-70E594C6E063}" type="pres">
      <dgm:prSet presAssocID="{11A5EA0A-517A-463B-9BA8-5EB54D7D10F8}" presName="txShp" presStyleLbl="node1" presStyleIdx="1" presStyleCnt="3" custScaleX="100398" custScaleY="140687">
        <dgm:presLayoutVars>
          <dgm:bulletEnabled val="1"/>
        </dgm:presLayoutVars>
      </dgm:prSet>
      <dgm:spPr/>
    </dgm:pt>
    <dgm:pt modelId="{1BD648EC-230D-47E1-A618-F93D265B0703}" type="pres">
      <dgm:prSet presAssocID="{4EA87785-B7B3-4F48-BB13-D91C5DEA8DC1}" presName="spacing" presStyleCnt="0"/>
      <dgm:spPr/>
    </dgm:pt>
    <dgm:pt modelId="{7D4A810A-A6D4-47BA-AF8D-AB4F73C04080}" type="pres">
      <dgm:prSet presAssocID="{25EF8B53-4C57-43A4-9FE1-40C318A0AD88}" presName="composite" presStyleCnt="0"/>
      <dgm:spPr/>
    </dgm:pt>
    <dgm:pt modelId="{69DE5637-6198-4292-ADFF-69DC2A063BC5}" type="pres">
      <dgm:prSet presAssocID="{25EF8B53-4C57-43A4-9FE1-40C318A0AD88}" presName="imgShp" presStyleLbl="fgImgPlace1" presStyleIdx="2" presStyleCnt="3" custScaleX="59050" custScaleY="91708"/>
      <dgm:spPr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</dgm:spPr>
    </dgm:pt>
    <dgm:pt modelId="{00C34D87-B2DD-493A-BAA2-1A14EA17DEB1}" type="pres">
      <dgm:prSet presAssocID="{25EF8B53-4C57-43A4-9FE1-40C318A0AD88}" presName="txShp" presStyleLbl="node1" presStyleIdx="2" presStyleCnt="3" custScaleY="138467">
        <dgm:presLayoutVars>
          <dgm:bulletEnabled val="1"/>
        </dgm:presLayoutVars>
      </dgm:prSet>
      <dgm:spPr/>
    </dgm:pt>
  </dgm:ptLst>
  <dgm:cxnLst>
    <dgm:cxn modelId="{B7754004-35BA-4FE1-ADED-154E3FBAC23E}" type="presOf" srcId="{11A5EA0A-517A-463B-9BA8-5EB54D7D10F8}" destId="{DC27DDA6-73A4-45AF-8B52-70E594C6E063}" srcOrd="0" destOrd="0" presId="urn:microsoft.com/office/officeart/2005/8/layout/vList3"/>
    <dgm:cxn modelId="{7715A631-8F95-4EDD-AE37-DAFD6582D112}" type="presOf" srcId="{25EF8B53-4C57-43A4-9FE1-40C318A0AD88}" destId="{00C34D87-B2DD-493A-BAA2-1A14EA17DEB1}" srcOrd="0" destOrd="0" presId="urn:microsoft.com/office/officeart/2005/8/layout/vList3"/>
    <dgm:cxn modelId="{76739742-FDCC-418D-92F0-AA44A02B0000}" srcId="{800EE499-D129-484D-B5C0-D0F3AC30E8B1}" destId="{BEB4A0DE-FB16-4C4F-8DEA-03570694B93A}" srcOrd="0" destOrd="0" parTransId="{A1CD0B47-03FC-4535-A972-2673574CE2F3}" sibTransId="{66283CB7-69B8-41D5-A569-950515985F71}"/>
    <dgm:cxn modelId="{1FB84547-16B2-4A95-8596-EBA6D1F6CA77}" type="presOf" srcId="{4EA87785-B7B3-4F48-BB13-D91C5DEA8DC1}" destId="{1BD648EC-230D-47E1-A618-F93D265B0703}" srcOrd="0" destOrd="0" presId="urn:microsoft.com/office/officeart/2005/8/layout/vList3"/>
    <dgm:cxn modelId="{CA50B076-BF8D-40B3-8DB5-4746D91682E9}" type="presOf" srcId="{800EE499-D129-484D-B5C0-D0F3AC30E8B1}" destId="{3A30B1D0-F146-41C6-9373-8CC849B0566C}" srcOrd="0" destOrd="0" presId="urn:microsoft.com/office/officeart/2005/8/layout/vList3"/>
    <dgm:cxn modelId="{1B96908D-8249-4F11-8722-6057EA452F44}" type="presOf" srcId="{BEB4A0DE-FB16-4C4F-8DEA-03570694B93A}" destId="{5D3E6026-A697-4D8F-84B5-C5321A8528B3}" srcOrd="0" destOrd="0" presId="urn:microsoft.com/office/officeart/2005/8/layout/vList3"/>
    <dgm:cxn modelId="{D70EBF99-DA05-4B67-BF8E-D1214FC97032}" srcId="{800EE499-D129-484D-B5C0-D0F3AC30E8B1}" destId="{11A5EA0A-517A-463B-9BA8-5EB54D7D10F8}" srcOrd="1" destOrd="0" parTransId="{E2B15CF1-464F-45CC-BFE4-6F0AA417C19E}" sibTransId="{4EA87785-B7B3-4F48-BB13-D91C5DEA8DC1}"/>
    <dgm:cxn modelId="{88D928C0-BCE6-4B76-8A97-2B697556DA48}" srcId="{800EE499-D129-484D-B5C0-D0F3AC30E8B1}" destId="{25EF8B53-4C57-43A4-9FE1-40C318A0AD88}" srcOrd="2" destOrd="0" parTransId="{62CE1C4C-AE05-4247-9728-BCA5F5CA780A}" sibTransId="{F463D266-32E5-414A-9781-DA46FFE60955}"/>
    <dgm:cxn modelId="{072BE6CC-3051-47B9-81D3-833AC5F1B9CB}" type="presOf" srcId="{66283CB7-69B8-41D5-A569-950515985F71}" destId="{01F33C7F-4C3C-42D3-8542-4BC345A10B4C}" srcOrd="0" destOrd="0" presId="urn:microsoft.com/office/officeart/2005/8/layout/vList3"/>
    <dgm:cxn modelId="{CE36B0C2-E8FD-40B9-B4F6-3D53B7372A61}" type="presParOf" srcId="{3A30B1D0-F146-41C6-9373-8CC849B0566C}" destId="{65AAD8D9-A2BB-4BC0-ADC4-32A3E0934999}" srcOrd="0" destOrd="0" presId="urn:microsoft.com/office/officeart/2005/8/layout/vList3"/>
    <dgm:cxn modelId="{547E686E-769E-40F0-8ECA-EC0049BF55DB}" type="presParOf" srcId="{65AAD8D9-A2BB-4BC0-ADC4-32A3E0934999}" destId="{F8DF891C-0D10-4055-A8A8-3FC34ADEDC5B}" srcOrd="0" destOrd="0" presId="urn:microsoft.com/office/officeart/2005/8/layout/vList3"/>
    <dgm:cxn modelId="{F7A92A5E-3B4E-4923-AAFB-293B624F81FE}" type="presParOf" srcId="{65AAD8D9-A2BB-4BC0-ADC4-32A3E0934999}" destId="{5D3E6026-A697-4D8F-84B5-C5321A8528B3}" srcOrd="1" destOrd="0" presId="urn:microsoft.com/office/officeart/2005/8/layout/vList3"/>
    <dgm:cxn modelId="{1B752456-AA56-4CA6-BFA5-C74A6F4BEAB1}" type="presParOf" srcId="{3A30B1D0-F146-41C6-9373-8CC849B0566C}" destId="{01F33C7F-4C3C-42D3-8542-4BC345A10B4C}" srcOrd="1" destOrd="0" presId="urn:microsoft.com/office/officeart/2005/8/layout/vList3"/>
    <dgm:cxn modelId="{DE2AC90A-57A0-47AE-99CD-545AA389BC2E}" type="presParOf" srcId="{3A30B1D0-F146-41C6-9373-8CC849B0566C}" destId="{5373068E-DCEB-4D3C-BFF1-43C34CE727FD}" srcOrd="2" destOrd="0" presId="urn:microsoft.com/office/officeart/2005/8/layout/vList3"/>
    <dgm:cxn modelId="{29BC657D-9A1F-45B9-A8A1-F5AE239EFE74}" type="presParOf" srcId="{5373068E-DCEB-4D3C-BFF1-43C34CE727FD}" destId="{48C23F44-CDC2-4998-B9C4-F737C51D3228}" srcOrd="0" destOrd="0" presId="urn:microsoft.com/office/officeart/2005/8/layout/vList3"/>
    <dgm:cxn modelId="{5897428B-CEE0-4CF3-8972-D59442A982CE}" type="presParOf" srcId="{5373068E-DCEB-4D3C-BFF1-43C34CE727FD}" destId="{DC27DDA6-73A4-45AF-8B52-70E594C6E063}" srcOrd="1" destOrd="0" presId="urn:microsoft.com/office/officeart/2005/8/layout/vList3"/>
    <dgm:cxn modelId="{78A81121-F036-49D3-B494-0F0A948B2B22}" type="presParOf" srcId="{3A30B1D0-F146-41C6-9373-8CC849B0566C}" destId="{1BD648EC-230D-47E1-A618-F93D265B0703}" srcOrd="3" destOrd="0" presId="urn:microsoft.com/office/officeart/2005/8/layout/vList3"/>
    <dgm:cxn modelId="{B3A90CC1-EB90-4121-81C9-324DDBDA5CF7}" type="presParOf" srcId="{3A30B1D0-F146-41C6-9373-8CC849B0566C}" destId="{7D4A810A-A6D4-47BA-AF8D-AB4F73C04080}" srcOrd="4" destOrd="0" presId="urn:microsoft.com/office/officeart/2005/8/layout/vList3"/>
    <dgm:cxn modelId="{1CFFAC57-B7DD-4A33-BAAA-EEE2BB85CDCB}" type="presParOf" srcId="{7D4A810A-A6D4-47BA-AF8D-AB4F73C04080}" destId="{69DE5637-6198-4292-ADFF-69DC2A063BC5}" srcOrd="0" destOrd="0" presId="urn:microsoft.com/office/officeart/2005/8/layout/vList3"/>
    <dgm:cxn modelId="{58810BFA-9648-47DA-BAE7-FBCB8A0A3445}" type="presParOf" srcId="{7D4A810A-A6D4-47BA-AF8D-AB4F73C04080}" destId="{00C34D87-B2DD-493A-BAA2-1A14EA17DEB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515599" cy="4744857"/>
        <a:chOff x="0" y="0"/>
        <a:chExt cx="10515599" cy="4744857"/>
      </a:xfrm>
    </dsp:grpSpPr>
    <dsp:sp modelId="{5D3E6026-A697-4D8F-84B5-C5321A8528B3}">
      <dsp:nvSpPr>
        <dsp:cNvPr id="4" name="Pentagon 3"/>
        <dsp:cNvSpPr/>
      </dsp:nvSpPr>
      <dsp:spPr bwMode="white">
        <a:xfrm rot="10800000">
          <a:off x="2100281" y="0"/>
          <a:ext cx="6992873" cy="1355673"/>
        </a:xfrm>
        <a:prstGeom prst="homePlate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rot="10800000" vert="horz" wrap="square" lIns="597814" tIns="38100" rIns="7112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 </a:t>
          </a:r>
          <a:r>
            <a: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Updated syllabus as per the current needs and trends to improve the quality of education through consultation with industry experts, Practical Exposure, ICT.</a:t>
          </a:r>
        </a:p>
      </dsp:txBody>
      <dsp:txXfrm rot="10800000">
        <a:off x="2100281" y="0"/>
        <a:ext cx="6992873" cy="1355673"/>
      </dsp:txXfrm>
    </dsp:sp>
    <dsp:sp modelId="{F8DF891C-0D10-4055-A8A8-3FC34ADEDC5B}">
      <dsp:nvSpPr>
        <dsp:cNvPr id="3" name="Oval 2"/>
        <dsp:cNvSpPr/>
      </dsp:nvSpPr>
      <dsp:spPr bwMode="white">
        <a:xfrm>
          <a:off x="1422444" y="0"/>
          <a:ext cx="1355673" cy="1355673"/>
        </a:xfrm>
        <a:prstGeom prst="ellipse">
          <a:avLst/>
        </a:prstGeom>
        <a:blipFill rotWithShape="1">
          <a:blip r:embed="rId1"/>
          <a:srcRect/>
          <a:stretch>
            <a:fillRect t="-4000" b="-4000"/>
          </a:stretch>
        </a:blipFill>
      </dsp:spPr>
      <dsp:style>
        <a:lnRef idx="1">
          <a:schemeClr val="lt1"/>
        </a:lnRef>
        <a:fillRef idx="1">
          <a:schemeClr val="accent1">
            <a:tint val="50000"/>
          </a:schemeClr>
        </a:fillRef>
        <a:effectRef idx="1">
          <a:scrgbClr r="0" g="0" b="0"/>
        </a:effectRef>
        <a:fontRef idx="minor"/>
      </dsp:style>
      <dsp:txXfrm>
        <a:off x="1422444" y="0"/>
        <a:ext cx="1355673" cy="1355673"/>
      </dsp:txXfrm>
    </dsp:sp>
    <dsp:sp modelId="{DC27DDA6-73A4-45AF-8B52-70E594C6E063}">
      <dsp:nvSpPr>
        <dsp:cNvPr id="6" name="Pentagon 5"/>
        <dsp:cNvSpPr/>
      </dsp:nvSpPr>
      <dsp:spPr bwMode="white">
        <a:xfrm rot="10800000">
          <a:off x="2100281" y="1694592"/>
          <a:ext cx="6992873" cy="1355673"/>
        </a:xfrm>
        <a:prstGeom prst="homePlate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rot="10800000" vert="horz" wrap="square" lIns="597814" tIns="34290" rIns="64008" bIns="342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just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 </a:t>
          </a:r>
          <a:r>
            <a:rPr lang="en-GB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Practical exposure ,workshops ,internship programs in </a:t>
          </a:r>
          <a:r>
            <a:rPr lang="en-I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association with IT industry</a:t>
          </a:r>
          <a:r>
            <a:rPr lang="en-GB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, self learning activity, </a:t>
          </a:r>
          <a:r>
            <a:rPr lang="en-I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involving students in real time projects.</a:t>
          </a:r>
          <a:endParaRPr lang="en-GB" altLang="zh-CN" sz="2000" b="1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  <a:sym typeface="+mn-ea"/>
          </a:endParaRPr>
        </a:p>
      </dsp:txBody>
      <dsp:txXfrm rot="10800000">
        <a:off x="2100281" y="1694592"/>
        <a:ext cx="6992873" cy="1355673"/>
      </dsp:txXfrm>
    </dsp:sp>
    <dsp:sp modelId="{48C23F44-CDC2-4998-B9C4-F737C51D3228}">
      <dsp:nvSpPr>
        <dsp:cNvPr id="5" name="Oval 4"/>
        <dsp:cNvSpPr/>
      </dsp:nvSpPr>
      <dsp:spPr bwMode="white">
        <a:xfrm>
          <a:off x="1422444" y="1694592"/>
          <a:ext cx="1355673" cy="1355673"/>
        </a:xfrm>
        <a:prstGeom prst="ellipse">
          <a:avLst/>
        </a:prstGeom>
        <a:blipFill rotWithShape="1">
          <a:blip r:embed="rId2"/>
          <a:srcRect/>
          <a:stretch>
            <a:fillRect l="-17000" r="-17000"/>
          </a:stretch>
        </a:blipFill>
      </dsp:spPr>
      <dsp:style>
        <a:lnRef idx="1">
          <a:schemeClr val="lt1"/>
        </a:lnRef>
        <a:fillRef idx="1">
          <a:schemeClr val="accent1">
            <a:tint val="50000"/>
          </a:schemeClr>
        </a:fillRef>
        <a:effectRef idx="1">
          <a:scrgbClr r="0" g="0" b="0"/>
        </a:effectRef>
        <a:fontRef idx="minor"/>
      </dsp:style>
      <dsp:txXfrm>
        <a:off x="1422444" y="1694592"/>
        <a:ext cx="1355673" cy="1355673"/>
      </dsp:txXfrm>
    </dsp:sp>
    <dsp:sp modelId="{00C34D87-B2DD-493A-BAA2-1A14EA17DEB1}">
      <dsp:nvSpPr>
        <dsp:cNvPr id="8" name="Pentagon 7"/>
        <dsp:cNvSpPr/>
      </dsp:nvSpPr>
      <dsp:spPr bwMode="white">
        <a:xfrm rot="10800000">
          <a:off x="2100281" y="3389184"/>
          <a:ext cx="6992873" cy="1355673"/>
        </a:xfrm>
        <a:prstGeom prst="homePlate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rot="10800000" vert="horz" wrap="square" lIns="597814" tIns="68580" rIns="128016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Mentorship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, </a:t>
          </a:r>
          <a:r>
            <a:rPr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R</a:t>
          </a:r>
          <a:r>
            <a:rPr lang="en-GB" sz="1800" b="1" dirty="0" err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emedial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 drills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, </a:t>
          </a:r>
          <a:r>
            <a:rPr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I</a:t>
          </a:r>
          <a:r>
            <a:rPr lang="en-GB" sz="1800" b="1" dirty="0" err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ndividual</a:t>
          </a: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 and group guidance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, </a:t>
          </a:r>
          <a:r>
            <a:rPr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I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ESA, Internal examinations, feedback collection, </a:t>
          </a:r>
          <a:r>
            <a:rPr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S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elf Evaluation, practical </a:t>
          </a:r>
          <a:r>
            <a:rPr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A</a:t>
          </a:r>
          <a:r>
            <a:rPr lang="en-GB" altLang="en-US" sz="1800" b="1" dirty="0" err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ssignments</a:t>
          </a:r>
          <a:r>
            <a: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.</a:t>
          </a:r>
        </a:p>
      </dsp:txBody>
      <dsp:txXfrm rot="10800000">
        <a:off x="2100281" y="3389184"/>
        <a:ext cx="6992873" cy="1355673"/>
      </dsp:txXfrm>
    </dsp:sp>
    <dsp:sp modelId="{69DE5637-6198-4292-ADFF-69DC2A063BC5}">
      <dsp:nvSpPr>
        <dsp:cNvPr id="7" name="Oval 6"/>
        <dsp:cNvSpPr/>
      </dsp:nvSpPr>
      <dsp:spPr bwMode="white">
        <a:xfrm>
          <a:off x="1422444" y="3389184"/>
          <a:ext cx="1355673" cy="1355673"/>
        </a:xfrm>
        <a:prstGeom prst="ellipse">
          <a:avLst/>
        </a:prstGeom>
        <a:blipFill rotWithShape="1">
          <a:blip r:embed="rId3"/>
          <a:srcRect/>
          <a:stretch>
            <a:fillRect t="-12000" b="-12000"/>
          </a:stretch>
        </a:blipFill>
      </dsp:spPr>
      <dsp:style>
        <a:lnRef idx="1">
          <a:schemeClr val="lt1"/>
        </a:lnRef>
        <a:fillRef idx="1">
          <a:schemeClr val="accent1">
            <a:tint val="50000"/>
          </a:schemeClr>
        </a:fillRef>
        <a:effectRef idx="1">
          <a:scrgbClr r="0" g="0" b="0"/>
        </a:effectRef>
        <a:fontRef idx="minor"/>
      </dsp:style>
      <dsp:txXfrm>
        <a:off x="1422444" y="3389184"/>
        <a:ext cx="1355673" cy="1355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05" name="Google Shape;3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59b58384d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13" name="Google Shape;313;g1459b58384d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59b58384d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13" name="Google Shape;313;g1459b58384d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7" name="Google Shape;4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459b58384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23" name="Google Shape;423;g1459b58384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41" name="Google Shape;4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3e1daa7a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67" name="Google Shape;467;g153e1daa7a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73" name="Google Shape;4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d64733174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79" name="Google Shape;479;g1d64733174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d647331746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85" name="Google Shape;485;g1d647331746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d64733174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91" name="Google Shape;491;g1d64733174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d64733174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97" name="Google Shape;497;g1d64733174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53e1daa7ae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03" name="Google Shape;503;g153e1daa7ae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647331746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12" name="Google Shape;512;g1d647331746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22" name="Google Shape;5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31" name="Google Shape;5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31" name="Google Shape;5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31" name="Google Shape;5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41" name="Google Shape;5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00" name="Google Shape;2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90" name="Google Shape;2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fba89109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97" name="Google Shape;297;g13fba89109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3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14" name="Google Shape;114;p4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16" name="Google Shape;116;p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8" name="Google Shape;128;p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4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/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" name="Google Shape;82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3" name="Google Shape;83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4" name="Google Shape;8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5" name="Google Shape;8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0.png"/><Relationship Id="rId2" Type="http://schemas.microsoft.com/office/2007/relationships/media" Target="../media/media1.mkv"/><Relationship Id="rId1" Type="http://schemas.openxmlformats.org/officeDocument/2006/relationships/video" Target="../media/media1.mkv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1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2.png"/><Relationship Id="rId2" Type="http://schemas.microsoft.com/office/2007/relationships/media" Target="../media/media3.mkv"/><Relationship Id="rId1" Type="http://schemas.openxmlformats.org/officeDocument/2006/relationships/video" Target="../media/media3.mkv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3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 descr="SDM College Ujire chosen for administration of professional courses – SDM  College, Ujire"/>
          <p:cNvSpPr/>
          <p:nvPr/>
        </p:nvSpPr>
        <p:spPr>
          <a:xfrm>
            <a:off x="1782897" y="173083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" descr="SDM College Ujire chosen for administration of professional courses – SDM  College, Ujire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Down Ribbon 2"/>
          <p:cNvSpPr/>
          <p:nvPr/>
        </p:nvSpPr>
        <p:spPr>
          <a:xfrm>
            <a:off x="0" y="1604263"/>
            <a:ext cx="12192000" cy="2781758"/>
          </a:xfrm>
          <a:prstGeom prst="ribbon">
            <a:avLst/>
          </a:prstGeom>
          <a:gradFill>
            <a:gsLst>
              <a:gs pos="49560">
                <a:schemeClr val="accent1">
                  <a:lumMod val="60000"/>
                  <a:lumOff val="40000"/>
                </a:schemeClr>
              </a:gs>
              <a:gs pos="0">
                <a:schemeClr val="tx2"/>
              </a:gs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3"/>
              </a:gs>
            </a:gsLst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926596" y="2307484"/>
            <a:ext cx="6338807" cy="19205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>
              <a:lnSpc>
                <a:spcPct val="90000"/>
              </a:lnSpc>
              <a:buSzPts val="2800"/>
            </a:pPr>
            <a:r>
              <a:rPr lang="en-IN" sz="4400" b="1" dirty="0">
                <a:ln w="9525">
                  <a:solidFill>
                    <a:srgbClr val="C00000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B.VOC in </a:t>
            </a:r>
            <a:endParaRPr lang="en-IN" sz="4400" b="1" dirty="0">
              <a:ln w="9525">
                <a:solidFill>
                  <a:srgbClr val="C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algn="ctr">
              <a:lnSpc>
                <a:spcPct val="90000"/>
              </a:lnSpc>
              <a:buSzPts val="2800"/>
            </a:pPr>
            <a:r>
              <a:rPr lang="en-IN" sz="4400" b="1" dirty="0">
                <a:ln w="9525">
                  <a:solidFill>
                    <a:srgbClr val="C00000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Software and Application Development</a:t>
            </a:r>
            <a:endParaRPr lang="en-IN" sz="2400" b="1" dirty="0">
              <a:ln w="9525">
                <a:solidFill>
                  <a:srgbClr val="C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42" y="4931231"/>
            <a:ext cx="3859078" cy="1929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807" y="5089243"/>
            <a:ext cx="3342193" cy="1768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fba891098_0_20"/>
          <p:cNvSpPr txBox="1"/>
          <p:nvPr/>
        </p:nvSpPr>
        <p:spPr>
          <a:xfrm>
            <a:off x="1518557" y="522514"/>
            <a:ext cx="10673443" cy="707886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Results</a:t>
            </a:r>
            <a:endParaRPr sz="4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aphicFrame>
        <p:nvGraphicFramePr>
          <p:cNvPr id="300" name="Google Shape;300;g13fba891098_0_20" title="Chart"/>
          <p:cNvGraphicFramePr/>
          <p:nvPr/>
        </p:nvGraphicFramePr>
        <p:xfrm>
          <a:off x="166008" y="1441342"/>
          <a:ext cx="2623688" cy="5176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01" name="Google Shape;301;g13fba891098_0_20" title="Chart"/>
          <p:cNvGraphicFramePr/>
          <p:nvPr/>
        </p:nvGraphicFramePr>
        <p:xfrm>
          <a:off x="3084162" y="1425844"/>
          <a:ext cx="3998563" cy="5191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 title="Chart"/>
          <p:cNvGraphicFramePr/>
          <p:nvPr/>
        </p:nvGraphicFramePr>
        <p:xfrm>
          <a:off x="7330052" y="1398641"/>
          <a:ext cx="4696633" cy="5188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/>
          <p:nvPr/>
        </p:nvSpPr>
        <p:spPr>
          <a:xfrm>
            <a:off x="1518557" y="522514"/>
            <a:ext cx="10673443" cy="707886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Placement and Higher Studies details</a:t>
            </a:r>
            <a:endParaRPr sz="4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aphicFrame>
        <p:nvGraphicFramePr>
          <p:cNvPr id="309" name="Google Shape;309;p14"/>
          <p:cNvGraphicFramePr/>
          <p:nvPr/>
        </p:nvGraphicFramePr>
        <p:xfrm>
          <a:off x="5455403" y="1379349"/>
          <a:ext cx="6610575" cy="3355285"/>
        </p:xfrm>
        <a:graphic>
          <a:graphicData uri="http://schemas.openxmlformats.org/drawingml/2006/table">
            <a:tbl>
              <a:tblPr>
                <a:noFill/>
                <a:tableStyleId>{64C4F8CE-C4A2-40A9-A33A-F85CEF46C775}</a:tableStyleId>
              </a:tblPr>
              <a:tblGrid>
                <a:gridCol w="924300"/>
                <a:gridCol w="1965625"/>
                <a:gridCol w="2024125"/>
                <a:gridCol w="1696525"/>
              </a:tblGrid>
              <a:tr h="6169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Placement details</a:t>
                      </a:r>
                      <a:endParaRPr sz="1600" b="1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61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Sl No.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No of Students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Company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CTC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</a:tr>
              <a:tr h="42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4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Accerlab Technology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3.2LPA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Byjus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5 LPA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</a:t>
                      </a:r>
                      <a:endParaRPr sz="12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Metasoft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2.2LPA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4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</a:t>
                      </a:r>
                      <a:endParaRPr sz="12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SME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 LPA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5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</a:t>
                      </a:r>
                      <a:endParaRPr sz="12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Toyota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2LPA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310" name="Google Shape;310;p14"/>
          <p:cNvGraphicFramePr/>
          <p:nvPr/>
        </p:nvGraphicFramePr>
        <p:xfrm>
          <a:off x="5452820" y="5044545"/>
          <a:ext cx="6620375" cy="1658177"/>
        </p:xfrm>
        <a:graphic>
          <a:graphicData uri="http://schemas.openxmlformats.org/drawingml/2006/table">
            <a:tbl>
              <a:tblPr>
                <a:noFill/>
                <a:tableStyleId>{64C4F8CE-C4A2-40A9-A33A-F85CEF46C775}</a:tableStyleId>
              </a:tblPr>
              <a:tblGrid>
                <a:gridCol w="1245250"/>
                <a:gridCol w="2648150"/>
                <a:gridCol w="2726975"/>
              </a:tblGrid>
              <a:tr h="61695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Higher Studies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61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Sl No.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No of Students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College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</a:tr>
              <a:tr h="42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</a:t>
                      </a:r>
                      <a:endParaRPr sz="12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7</a:t>
                      </a:r>
                      <a:endParaRPr sz="12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US" sz="12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Nitte University</a:t>
                      </a:r>
                      <a:endParaRPr sz="12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369376" y="1499461"/>
          <a:ext cx="4572000" cy="5118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g1459b58384d_0_246"/>
          <p:cNvGrpSpPr/>
          <p:nvPr/>
        </p:nvGrpSpPr>
        <p:grpSpPr>
          <a:xfrm>
            <a:off x="1763781" y="1626354"/>
            <a:ext cx="9844450" cy="4643436"/>
            <a:chOff x="1381651" y="0"/>
            <a:chExt cx="5409239" cy="4643436"/>
          </a:xfr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21" name="Google Shape;321;g1459b58384d_0_246"/>
            <p:cNvSpPr/>
            <p:nvPr/>
          </p:nvSpPr>
          <p:spPr>
            <a:xfrm rot="-5400000">
              <a:off x="-299920" y="1681571"/>
              <a:ext cx="4643436" cy="1280293"/>
            </a:xfrm>
            <a:prstGeom prst="flowChartManualOperation">
              <a:avLst/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g1459b58384d_0_246"/>
            <p:cNvSpPr txBox="1"/>
            <p:nvPr/>
          </p:nvSpPr>
          <p:spPr>
            <a:xfrm>
              <a:off x="1381651" y="928686"/>
              <a:ext cx="1280293" cy="264657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1600" tIns="0" rIns="10430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ts val="1600"/>
              </a:pPr>
              <a:endParaRPr 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buSzPts val="1600"/>
              </a:pPr>
              <a:r>
                <a:rPr lang="en-US" sz="24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S.D.M -Canteen Management</a:t>
              </a:r>
              <a:r>
                <a:rPr lang="en-US" sz="32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 </a:t>
              </a:r>
              <a:endParaRPr sz="32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323" name="Google Shape;323;g1459b58384d_0_246"/>
            <p:cNvSpPr/>
            <p:nvPr/>
          </p:nvSpPr>
          <p:spPr>
            <a:xfrm rot="-5400000">
              <a:off x="1076395" y="1681571"/>
              <a:ext cx="4643436" cy="1280293"/>
            </a:xfrm>
            <a:prstGeom prst="flowChartManualOperation">
              <a:avLst/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g1459b58384d_0_246"/>
            <p:cNvSpPr txBox="1"/>
            <p:nvPr/>
          </p:nvSpPr>
          <p:spPr>
            <a:xfrm>
              <a:off x="2757967" y="928687"/>
              <a:ext cx="1280293" cy="278388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1600" tIns="0" rIns="104300" bIns="0" anchor="ctr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lang="en-US" sz="24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  <a:p>
              <a:pPr lvl="0">
                <a:lnSpc>
                  <a:spcPct val="90000"/>
                </a:lnSpc>
                <a:buSzPts val="1500"/>
              </a:pPr>
              <a:r>
                <a:rPr lang="en-IN" sz="24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Rate My Food -S.D.M Hostel  food rating Web Application</a:t>
              </a:r>
              <a:endParaRPr lang="en-IN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5" name="Google Shape;325;g1459b58384d_0_246"/>
            <p:cNvSpPr/>
            <p:nvPr/>
          </p:nvSpPr>
          <p:spPr>
            <a:xfrm rot="-5400000">
              <a:off x="2452711" y="1681571"/>
              <a:ext cx="4643436" cy="1280293"/>
            </a:xfrm>
            <a:prstGeom prst="flowChartManualOperation">
              <a:avLst/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g1459b58384d_0_246"/>
            <p:cNvSpPr txBox="1"/>
            <p:nvPr/>
          </p:nvSpPr>
          <p:spPr>
            <a:xfrm>
              <a:off x="4134283" y="928686"/>
              <a:ext cx="1280293" cy="278606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1600" tIns="0" rIns="10430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SzPts val="1500"/>
              </a:pPr>
              <a:r>
                <a:rPr lang="en-IN" sz="24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Ideal Bits – Department Student Association project</a:t>
              </a:r>
              <a:endParaRPr lang="en-IN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Google Shape;327;g1459b58384d_0_246"/>
            <p:cNvSpPr/>
            <p:nvPr/>
          </p:nvSpPr>
          <p:spPr>
            <a:xfrm rot="-5400000">
              <a:off x="3829026" y="1681571"/>
              <a:ext cx="4643436" cy="1280293"/>
            </a:xfrm>
            <a:prstGeom prst="flowChartManualOperation">
              <a:avLst/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g1459b58384d_0_246"/>
            <p:cNvSpPr txBox="1"/>
            <p:nvPr/>
          </p:nvSpPr>
          <p:spPr>
            <a:xfrm>
              <a:off x="5510597" y="1132344"/>
              <a:ext cx="1280293" cy="244291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1600" tIns="0" rIns="104300" bIns="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SzPts val="1600"/>
              </a:pPr>
              <a:r>
                <a:rPr lang="en-US" sz="24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S.D.M -Arboretum</a:t>
              </a:r>
              <a:endParaRPr 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Google Shape;307;p14"/>
          <p:cNvSpPr txBox="1"/>
          <p:nvPr/>
        </p:nvSpPr>
        <p:spPr>
          <a:xfrm>
            <a:off x="1518557" y="522514"/>
            <a:ext cx="10673443" cy="12002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500"/>
            </a:pP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Department Contribution to the College through Projects.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g1459b58384d_0_246"/>
          <p:cNvGrpSpPr/>
          <p:nvPr/>
        </p:nvGrpSpPr>
        <p:grpSpPr>
          <a:xfrm>
            <a:off x="1604794" y="1324846"/>
            <a:ext cx="9538188" cy="4643436"/>
            <a:chOff x="1381651" y="0"/>
            <a:chExt cx="9538188" cy="4643436"/>
          </a:xfr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21" name="Google Shape;321;g1459b58384d_0_246"/>
            <p:cNvSpPr/>
            <p:nvPr/>
          </p:nvSpPr>
          <p:spPr>
            <a:xfrm rot="-5400000">
              <a:off x="-299920" y="1681571"/>
              <a:ext cx="4643436" cy="1280293"/>
            </a:xfrm>
            <a:prstGeom prst="flowChartManualOperation">
              <a:avLst/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g1459b58384d_0_246"/>
            <p:cNvSpPr txBox="1"/>
            <p:nvPr/>
          </p:nvSpPr>
          <p:spPr>
            <a:xfrm>
              <a:off x="1381651" y="928687"/>
              <a:ext cx="1280293" cy="278606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1600" tIns="0" rIns="10430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ts val="1600"/>
              </a:pP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1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buSzPts val="1600"/>
              </a:pP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Home Automation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20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 </a:t>
              </a:r>
              <a:endParaRPr sz="20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323" name="Google Shape;323;g1459b58384d_0_246"/>
            <p:cNvSpPr/>
            <p:nvPr/>
          </p:nvSpPr>
          <p:spPr>
            <a:xfrm rot="-5400000">
              <a:off x="1076395" y="1681571"/>
              <a:ext cx="4643436" cy="1280293"/>
            </a:xfrm>
            <a:prstGeom prst="flowChartManualOperation">
              <a:avLst/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g1459b58384d_0_246"/>
            <p:cNvSpPr txBox="1"/>
            <p:nvPr/>
          </p:nvSpPr>
          <p:spPr>
            <a:xfrm>
              <a:off x="2757967" y="711710"/>
              <a:ext cx="1280293" cy="300085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1600" tIns="0" rIns="104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2. </a:t>
              </a:r>
              <a:endParaRPr lang="en-US"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S.D.M Placement</a:t>
              </a:r>
              <a:endParaRPr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325" name="Google Shape;325;g1459b58384d_0_246"/>
            <p:cNvSpPr/>
            <p:nvPr/>
          </p:nvSpPr>
          <p:spPr>
            <a:xfrm rot="-5400000">
              <a:off x="2452711" y="1681571"/>
              <a:ext cx="4643436" cy="1280293"/>
            </a:xfrm>
            <a:prstGeom prst="flowChartManualOperation">
              <a:avLst/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g1459b58384d_0_246"/>
            <p:cNvSpPr txBox="1"/>
            <p:nvPr/>
          </p:nvSpPr>
          <p:spPr>
            <a:xfrm>
              <a:off x="4134282" y="928687"/>
              <a:ext cx="1280293" cy="278606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1600" tIns="0" rIns="104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3. </a:t>
              </a:r>
              <a:endParaRPr lang="en-US"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Carry Cart Shopping App</a:t>
              </a:r>
              <a:endParaRPr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327" name="Google Shape;327;g1459b58384d_0_246"/>
            <p:cNvSpPr/>
            <p:nvPr/>
          </p:nvSpPr>
          <p:spPr>
            <a:xfrm rot="-5400000">
              <a:off x="3829026" y="1681571"/>
              <a:ext cx="4643436" cy="1280293"/>
            </a:xfrm>
            <a:prstGeom prst="flowChartManualOperation">
              <a:avLst/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g1459b58384d_0_246"/>
            <p:cNvSpPr txBox="1"/>
            <p:nvPr/>
          </p:nvSpPr>
          <p:spPr>
            <a:xfrm>
              <a:off x="5510597" y="1271829"/>
              <a:ext cx="1280293" cy="244291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1600" tIns="0" rIns="104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4. </a:t>
              </a:r>
              <a:endParaRPr lang="en-US"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Complaint Processing System </a:t>
              </a:r>
              <a:r>
                <a:rPr lang="en-US" sz="1600" b="1" i="0" u="none" strike="noStrike" cap="none" dirty="0" err="1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Grama</a:t>
              </a: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Panchayath</a:t>
              </a:r>
              <a:endParaRPr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329" name="Google Shape;329;g1459b58384d_0_246"/>
            <p:cNvSpPr/>
            <p:nvPr/>
          </p:nvSpPr>
          <p:spPr>
            <a:xfrm rot="-5400000">
              <a:off x="5205342" y="1681571"/>
              <a:ext cx="4643436" cy="1280293"/>
            </a:xfrm>
            <a:prstGeom prst="flowChartManualOperation">
              <a:avLst/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g1459b58384d_0_246"/>
            <p:cNvSpPr txBox="1"/>
            <p:nvPr/>
          </p:nvSpPr>
          <p:spPr>
            <a:xfrm>
              <a:off x="6886913" y="928687"/>
              <a:ext cx="1280293" cy="278606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1600" tIns="0" rIns="104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5.</a:t>
              </a:r>
              <a:endParaRPr lang="en-US"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Cricket Score Application</a:t>
              </a:r>
              <a:endParaRPr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331" name="Google Shape;331;g1459b58384d_0_246"/>
            <p:cNvSpPr/>
            <p:nvPr/>
          </p:nvSpPr>
          <p:spPr>
            <a:xfrm rot="-5400000">
              <a:off x="6581658" y="1681571"/>
              <a:ext cx="4643436" cy="1280293"/>
            </a:xfrm>
            <a:prstGeom prst="flowChartManualOperation">
              <a:avLst/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g1459b58384d_0_246"/>
            <p:cNvSpPr txBox="1"/>
            <p:nvPr/>
          </p:nvSpPr>
          <p:spPr>
            <a:xfrm>
              <a:off x="8263230" y="711710"/>
              <a:ext cx="1280293" cy="278606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1600" tIns="0" rIns="104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8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6.</a:t>
              </a:r>
              <a:endParaRPr lang="en-US" sz="18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8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Agro Cart</a:t>
              </a:r>
              <a:endParaRPr sz="18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333" name="Google Shape;333;g1459b58384d_0_246"/>
            <p:cNvSpPr/>
            <p:nvPr/>
          </p:nvSpPr>
          <p:spPr>
            <a:xfrm rot="-5400000">
              <a:off x="7957974" y="1681571"/>
              <a:ext cx="4643436" cy="1280293"/>
            </a:xfrm>
            <a:prstGeom prst="flowChartManualOperation">
              <a:avLst/>
            </a:prstGeom>
            <a:grp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g1459b58384d_0_246"/>
            <p:cNvSpPr txBox="1"/>
            <p:nvPr/>
          </p:nvSpPr>
          <p:spPr>
            <a:xfrm>
              <a:off x="9639546" y="928687"/>
              <a:ext cx="1280293" cy="278606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1600" tIns="0" rIns="1043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7.</a:t>
              </a:r>
              <a:endParaRPr lang="en-US"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1600" b="1" i="0" u="none" strike="noStrike" cap="none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/>
                </a:rPr>
                <a:t>Fire Fighting Robot</a:t>
              </a:r>
              <a:endParaRPr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</p:grpSp>
      <p:sp>
        <p:nvSpPr>
          <p:cNvPr id="22" name="Google Shape;307;p14"/>
          <p:cNvSpPr txBox="1"/>
          <p:nvPr/>
        </p:nvSpPr>
        <p:spPr>
          <a:xfrm>
            <a:off x="1518557" y="522514"/>
            <a:ext cx="10673443" cy="6462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500"/>
            </a:pP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Unique Students Projects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1143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60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Mrs. RAKSHITHA H J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60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B.Voc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Software and Application Development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60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Assistant Professor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60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M.Sc. in Computer Science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60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"Significance of Searching and Sorting in Data Structures”. International Research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60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Engineering and Technology (IRJET). Volume: 05 Issue: 04 | Apr42018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60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“An Approach to JDBC”. Journal of Emerging Technologies and Innovative Research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60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(JETIR). Volume 6 Issue 6, June 2019 “An Approach to Generics &amp;amp; Collections”. International Journal of Innovative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Researchin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 (IJIRT). Volume 7 Issue 8 Jan2021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307;p14"/>
          <p:cNvSpPr txBox="1"/>
          <p:nvPr/>
        </p:nvSpPr>
        <p:spPr>
          <a:xfrm>
            <a:off x="1580827" y="656941"/>
            <a:ext cx="10611173" cy="6462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500"/>
            </a:pPr>
            <a:r>
              <a:rPr lang="en-US" sz="4000" dirty="0"/>
              <a:t> </a:t>
            </a:r>
            <a:r>
              <a:rPr lang="en-US" sz="4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Research And Extension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459b58384d_0_164"/>
          <p:cNvSpPr txBox="1">
            <a:spLocks noGrp="1"/>
          </p:cNvSpPr>
          <p:nvPr>
            <p:ph type="body" idx="1"/>
          </p:nvPr>
        </p:nvSpPr>
        <p:spPr>
          <a:xfrm>
            <a:off x="128869" y="1401759"/>
            <a:ext cx="12063131" cy="484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Student Association Name: Ideal Bits</a:t>
            </a:r>
            <a:endParaRPr lang="en-US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</a:p>
        </p:txBody>
      </p:sp>
      <p:sp>
        <p:nvSpPr>
          <p:cNvPr id="426" name="Google Shape;426;g1459b58384d_0_164"/>
          <p:cNvSpPr txBox="1"/>
          <p:nvPr/>
        </p:nvSpPr>
        <p:spPr>
          <a:xfrm>
            <a:off x="1518557" y="522514"/>
            <a:ext cx="10673443" cy="707886"/>
          </a:xfrm>
          <a:prstGeom prst="rect">
            <a:avLst/>
          </a:prstGeom>
          <a:solidFill>
            <a:srgbClr val="D3B5E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Association of the Department</a:t>
            </a:r>
            <a:endParaRPr sz="4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427" name="Google Shape;427;g1459b58384d_0_16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57415" y="2111325"/>
            <a:ext cx="5147652" cy="2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459b58384d_0_1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8869" y="2111325"/>
            <a:ext cx="3264273" cy="2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459b58384d_0_16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93142" y="2111325"/>
            <a:ext cx="3264273" cy="2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459b58384d_0_16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310548" y="4746676"/>
            <a:ext cx="3346867" cy="21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37;p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15579" y="4746674"/>
            <a:ext cx="4989488" cy="21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38;p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8870" y="4767393"/>
            <a:ext cx="3181678" cy="2090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5"/>
          <p:cNvSpPr txBox="1">
            <a:spLocks noGrp="1"/>
          </p:cNvSpPr>
          <p:nvPr>
            <p:ph type="body" idx="1"/>
          </p:nvPr>
        </p:nvSpPr>
        <p:spPr>
          <a:xfrm>
            <a:off x="848412" y="1479950"/>
            <a:ext cx="10505388" cy="528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44" name="Google Shape;444;p15"/>
          <p:cNvSpPr txBox="1"/>
          <p:nvPr/>
        </p:nvSpPr>
        <p:spPr>
          <a:xfrm>
            <a:off x="1518557" y="538012"/>
            <a:ext cx="10673443" cy="646331"/>
          </a:xfrm>
          <a:prstGeom prst="rect">
            <a:avLst/>
          </a:prstGeom>
          <a:solidFill>
            <a:srgbClr val="BA837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Unique</a:t>
            </a:r>
            <a:r>
              <a:rPr lang="en-US" sz="4000" b="1" i="0" u="none" strike="noStrike" cap="none">
                <a:solidFill>
                  <a:srgbClr val="8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features</a:t>
            </a:r>
            <a:r>
              <a:rPr lang="en-US" sz="4000" b="1" i="0" u="none" strike="noStrike" cap="none">
                <a:solidFill>
                  <a:srgbClr val="8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of</a:t>
            </a:r>
            <a:r>
              <a:rPr lang="en-US" sz="4000" b="1" i="0" u="none" strike="noStrike" cap="none">
                <a:solidFill>
                  <a:srgbClr val="8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</a:t>
            </a:r>
            <a:r>
              <a:rPr lang="en-US" sz="4000" b="1" i="0" u="none" strike="noStrike" cap="none">
                <a:solidFill>
                  <a:srgbClr val="8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</a:t>
            </a:r>
            <a:endParaRPr sz="20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445" name="Google Shape;445;p15"/>
          <p:cNvGrpSpPr/>
          <p:nvPr/>
        </p:nvGrpSpPr>
        <p:grpSpPr>
          <a:xfrm>
            <a:off x="1802373" y="1519368"/>
            <a:ext cx="7641858" cy="5338096"/>
            <a:chOff x="1118923" y="534"/>
            <a:chExt cx="7641858" cy="5338096"/>
          </a:xfrm>
        </p:grpSpPr>
        <p:sp>
          <p:nvSpPr>
            <p:cNvPr id="446" name="Google Shape;446;p15"/>
            <p:cNvSpPr/>
            <p:nvPr/>
          </p:nvSpPr>
          <p:spPr>
            <a:xfrm rot="5400000">
              <a:off x="4647927" y="123836"/>
              <a:ext cx="1896951" cy="165034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7" name="Google Shape;447;p15"/>
            <p:cNvSpPr txBox="1"/>
            <p:nvPr/>
          </p:nvSpPr>
          <p:spPr>
            <a:xfrm>
              <a:off x="4671991" y="284092"/>
              <a:ext cx="1653915" cy="1346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Pre-Placement Training and Campus Placement</a:t>
              </a:r>
              <a:endParaRPr sz="1800" b="0" i="0" u="none" strike="noStrike" cap="none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1118923" y="1998233"/>
              <a:ext cx="2805508" cy="1340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9" name="Google Shape;449;p15"/>
            <p:cNvSpPr txBox="1"/>
            <p:nvPr/>
          </p:nvSpPr>
          <p:spPr>
            <a:xfrm>
              <a:off x="1674577" y="1998233"/>
              <a:ext cx="2249853" cy="1340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50" name="Google Shape;450;p15"/>
            <p:cNvSpPr/>
            <p:nvPr/>
          </p:nvSpPr>
          <p:spPr>
            <a:xfrm rot="5400000">
              <a:off x="2865552" y="123836"/>
              <a:ext cx="1896951" cy="165034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B784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1" name="Google Shape;451;p15"/>
            <p:cNvSpPr txBox="1"/>
            <p:nvPr/>
          </p:nvSpPr>
          <p:spPr>
            <a:xfrm>
              <a:off x="3246033" y="296142"/>
              <a:ext cx="1135989" cy="1305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endPara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2" name="Google Shape;452;p15"/>
            <p:cNvSpPr/>
            <p:nvPr/>
          </p:nvSpPr>
          <p:spPr>
            <a:xfrm rot="5400000">
              <a:off x="3925453" y="1844409"/>
              <a:ext cx="1896951" cy="165034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CB7C6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3" name="Google Shape;453;p15"/>
            <p:cNvSpPr txBox="1"/>
            <p:nvPr/>
          </p:nvSpPr>
          <p:spPr>
            <a:xfrm>
              <a:off x="4104788" y="2016715"/>
              <a:ext cx="1337135" cy="1305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dirty="0">
                  <a:solidFill>
                    <a:schemeClr val="bg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Regular</a:t>
              </a:r>
              <a:r>
                <a:rPr lang="en-US" sz="1800" b="0" i="0" u="none" strike="noStrike" cap="none" dirty="0">
                  <a:solidFill>
                    <a:schemeClr val="bg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I</a:t>
              </a:r>
              <a:r>
                <a:rPr lang="en-US" sz="1800" b="0" i="0" u="none" strike="noStrike" cap="none" dirty="0">
                  <a:solidFill>
                    <a:schemeClr val="bg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nternships &amp; Workshops </a:t>
              </a:r>
              <a:r>
                <a:rPr lang="en-US" sz="1800" b="0" i="0" u="none" strike="noStrike" cap="none">
                  <a:solidFill>
                    <a:schemeClr val="bg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(15 </a:t>
              </a:r>
              <a:r>
                <a:rPr lang="en-US" sz="1800" b="0" i="0" u="none" strike="noStrike" cap="none" dirty="0">
                  <a:solidFill>
                    <a:schemeClr val="bg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Days)</a:t>
              </a:r>
              <a:endParaRPr sz="1800" b="0" i="0" u="none" strike="noStrike" cap="none" dirty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55" name="Google Shape;455;p15"/>
            <p:cNvSpPr/>
            <p:nvPr/>
          </p:nvSpPr>
          <p:spPr>
            <a:xfrm rot="5400000">
              <a:off x="5656833" y="1661760"/>
              <a:ext cx="2117832" cy="189674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BC857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6" name="Google Shape;456;p15"/>
            <p:cNvSpPr txBox="1"/>
            <p:nvPr/>
          </p:nvSpPr>
          <p:spPr>
            <a:xfrm>
              <a:off x="6067000" y="1885764"/>
              <a:ext cx="1297498" cy="1448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endPara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 rot="5400000">
              <a:off x="4820055" y="3461967"/>
              <a:ext cx="1896951" cy="1856376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AF939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8" name="Google Shape;458;p15"/>
            <p:cNvSpPr txBox="1"/>
            <p:nvPr/>
          </p:nvSpPr>
          <p:spPr>
            <a:xfrm>
              <a:off x="4933328" y="3737287"/>
              <a:ext cx="1655216" cy="12885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en-US" sz="2000" b="0" i="0" u="none" strike="noStrike" cap="none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/>
                  <a:cs typeface="Times New Roman" panose="02020603050405020304" pitchFamily="18" charset="0"/>
                  <a:sym typeface="Times New Roman" panose="02020603050405020304"/>
                </a:rPr>
                <a:t>Employability skill development</a:t>
              </a:r>
              <a:endParaRPr sz="20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6643784" y="3821070"/>
              <a:ext cx="2116997" cy="1138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 rot="5400000">
              <a:off x="3037680" y="3564981"/>
              <a:ext cx="1896951" cy="165034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A4A4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1" name="Google Shape;461;p15"/>
            <p:cNvSpPr txBox="1"/>
            <p:nvPr/>
          </p:nvSpPr>
          <p:spPr>
            <a:xfrm>
              <a:off x="3418161" y="3737287"/>
              <a:ext cx="1135989" cy="1305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endParaRPr sz="3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2" name="Google Shape;462;p15"/>
          <p:cNvSpPr txBox="1"/>
          <p:nvPr/>
        </p:nvSpPr>
        <p:spPr>
          <a:xfrm>
            <a:off x="6772029" y="3568341"/>
            <a:ext cx="165034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Impact oriented projects by students</a:t>
            </a:r>
            <a:endParaRPr sz="1800" b="0" i="0" u="none" strike="noStrike" cap="none" dirty="0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63" name="Google Shape;463;p15"/>
          <p:cNvSpPr txBox="1"/>
          <p:nvPr/>
        </p:nvSpPr>
        <p:spPr>
          <a:xfrm>
            <a:off x="4084232" y="5380062"/>
            <a:ext cx="153907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IN" sz="2000" b="0" i="0" u="none" strike="noStrike" cap="none" dirty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Stimulating Student Start-Ups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64" name="Google Shape;464;p15"/>
          <p:cNvSpPr txBox="1"/>
          <p:nvPr/>
        </p:nvSpPr>
        <p:spPr>
          <a:xfrm>
            <a:off x="3643624" y="1825625"/>
            <a:ext cx="174872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Mandatory practical hours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446;p15"/>
          <p:cNvSpPr/>
          <p:nvPr/>
        </p:nvSpPr>
        <p:spPr>
          <a:xfrm rot="5400000">
            <a:off x="7318213" y="1642670"/>
            <a:ext cx="1896951" cy="165034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33450" y="1951348"/>
            <a:ext cx="139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Mandatory online courses / </a:t>
            </a:r>
            <a:r>
              <a:rPr lang="en-I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880 Courses</a:t>
            </a:r>
            <a:endParaRPr lang="en-I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450;p15"/>
          <p:cNvSpPr/>
          <p:nvPr/>
        </p:nvSpPr>
        <p:spPr>
          <a:xfrm>
            <a:off x="2607790" y="3307323"/>
            <a:ext cx="2044437" cy="165034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B784A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Associations</a:t>
            </a:r>
            <a:endParaRPr sz="18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" name="Google Shape;450;p15"/>
          <p:cNvSpPr/>
          <p:nvPr/>
        </p:nvSpPr>
        <p:spPr>
          <a:xfrm>
            <a:off x="1997610" y="5110799"/>
            <a:ext cx="1896951" cy="165034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B784A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Routine Expert Talks</a:t>
            </a:r>
            <a:endParaRPr sz="20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honeycomb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9" name="Google Shape;469;g153e1daa7ae_0_36"/>
          <p:cNvGraphicFramePr/>
          <p:nvPr/>
        </p:nvGraphicFramePr>
        <p:xfrm>
          <a:off x="152400" y="1247825"/>
          <a:ext cx="11942025" cy="5274032"/>
        </p:xfrm>
        <a:graphic>
          <a:graphicData uri="http://schemas.openxmlformats.org/drawingml/2006/table">
            <a:tbl>
              <a:tblPr>
                <a:noFill/>
                <a:tableStyleId>{64C4F8CE-C4A2-40A9-A33A-F85CEF46C775}</a:tableStyleId>
              </a:tblPr>
              <a:tblGrid>
                <a:gridCol w="777500"/>
                <a:gridCol w="2775675"/>
                <a:gridCol w="2896700"/>
                <a:gridCol w="5492150"/>
              </a:tblGrid>
              <a:tr h="44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SL NO</a:t>
                      </a:r>
                      <a:endParaRPr sz="1600" b="1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Company Name</a:t>
                      </a:r>
                      <a:endParaRPr sz="1600" b="1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Name and Designation</a:t>
                      </a:r>
                      <a:endParaRPr sz="1600" b="1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 Address</a:t>
                      </a:r>
                      <a:endParaRPr sz="1600" b="1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</a:tr>
              <a:tr h="803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iTech Analytic Solutions (iTAS)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Aadi Puttaswamy T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Chief Executive Officer (CEO)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 </a:t>
                      </a: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Corporate Office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#9, 1st Floor, 8th Main, 9th Cross,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SBM Colony, Brindavan Nagar,Mathikere, Bangalore – 560 054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83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Softionik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Mr. Sunil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Managing Director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Corporate Office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#16-6-292/18, 2nd Floor, Dwaraka Complex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Arya Samaja road, Balmatta, Mangalore – 575 003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2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Accelerlab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Mr. Krishnamoorthy Bhat Kakunje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Director &amp; CEO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Door no.93(16), MITE Incubation Centre,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Third Floor of PG Block,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Badaga Mijar, Moodbidri,Karnataka-574225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4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VARIO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Mr. Ram Prasad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Chief Technology Officer (CTO)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#92/9, 3</a:t>
                      </a:r>
                      <a:r>
                        <a:rPr lang="en-US" sz="1600" u="none" strike="noStrike" cap="none" baseline="3000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rd</a:t>
                      </a: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Floor, Above Big Bazar, 8</a:t>
                      </a:r>
                      <a:r>
                        <a:rPr lang="en-US" sz="1600" u="none" strike="noStrike" cap="none" baseline="3000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th</a:t>
                      </a: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Block,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Kathriguppe Main Road, Raghavendra Layout,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Banashankari 3</a:t>
                      </a:r>
                      <a:r>
                        <a:rPr lang="en-US" sz="1600" u="none" strike="noStrike" cap="none" baseline="3000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rd</a:t>
                      </a: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Stage, Bangalore,, Karnataka 560085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2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5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IT &amp; AI Solutions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Mr. Sadanand Pamadi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Co-Founder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Opposite to Vaibhav Apartment</a:t>
                      </a:r>
                      <a:endParaRPr sz="1600" u="none" strike="noStrike" cap="non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Near Old Income Tax Office, Vidyanagar Hubballi.</a:t>
                      </a:r>
                      <a:endParaRPr sz="1600" u="none" strike="noStrike" cap="non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70" name="Google Shape;470;g153e1daa7ae_0_36"/>
          <p:cNvSpPr txBox="1"/>
          <p:nvPr/>
        </p:nvSpPr>
        <p:spPr>
          <a:xfrm>
            <a:off x="1580827" y="522725"/>
            <a:ext cx="10502685" cy="646290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MoUs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(Industry associations) 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of the Department</a:t>
            </a:r>
            <a:endParaRPr sz="3200" b="1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5" name="Google Shape;475;p12"/>
          <p:cNvGraphicFramePr/>
          <p:nvPr/>
        </p:nvGraphicFramePr>
        <p:xfrm>
          <a:off x="152400" y="1247825"/>
          <a:ext cx="11942025" cy="1728791"/>
        </p:xfrm>
        <a:graphic>
          <a:graphicData uri="http://schemas.openxmlformats.org/drawingml/2006/table">
            <a:tbl>
              <a:tblPr>
                <a:noFill/>
                <a:tableStyleId>{64C4F8CE-C4A2-40A9-A33A-F85CEF46C775}</a:tableStyleId>
              </a:tblPr>
              <a:tblGrid>
                <a:gridCol w="777500"/>
                <a:gridCol w="2775675"/>
                <a:gridCol w="2896700"/>
                <a:gridCol w="5492150"/>
              </a:tblGrid>
              <a:tr h="44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SL NO</a:t>
                      </a:r>
                      <a:endParaRPr sz="1600" b="1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Company Name</a:t>
                      </a:r>
                      <a:endParaRPr sz="1600" b="1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Name and Designation</a:t>
                      </a:r>
                      <a:endParaRPr sz="1600" b="1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 Address</a:t>
                      </a:r>
                      <a:endParaRPr sz="1600" b="1" u="none" strike="noStrike" cap="none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</a:tr>
              <a:tr h="803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6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Karunadu Technologies Pvt.Ltd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Mahesh Deginal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Founder &amp;CTO at </a:t>
                      </a: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Karunadu Technologies Pvt.Ltd</a:t>
                      </a:r>
                      <a:endParaRPr sz="1600" b="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 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#17,ATK complex,4th Floor, Acharya College Main Road, Beside Karur Vysya Bank, Guttebasaveshwaranagar Chikkabanvara,Bengaluru Karnataka 560090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76" name="Google Shape;476;p12"/>
          <p:cNvSpPr txBox="1"/>
          <p:nvPr/>
        </p:nvSpPr>
        <p:spPr>
          <a:xfrm>
            <a:off x="1580827" y="522725"/>
            <a:ext cx="10502685" cy="64633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MoU’s of the Department</a:t>
            </a:r>
            <a:endParaRPr sz="32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" name="Google Shape;481;g1d647331746_1_11"/>
          <p:cNvGraphicFramePr/>
          <p:nvPr/>
        </p:nvGraphicFramePr>
        <p:xfrm>
          <a:off x="125000" y="1235400"/>
          <a:ext cx="11955050" cy="4955875"/>
        </p:xfrm>
        <a:graphic>
          <a:graphicData uri="http://schemas.openxmlformats.org/drawingml/2006/table">
            <a:tbl>
              <a:tblPr>
                <a:noFill/>
                <a:tableStyleId>{64C4F8CE-C4A2-40A9-A33A-F85CEF46C775}</a:tableStyleId>
              </a:tblPr>
              <a:tblGrid>
                <a:gridCol w="751500"/>
                <a:gridCol w="3455700"/>
                <a:gridCol w="3185675"/>
                <a:gridCol w="2897875"/>
                <a:gridCol w="1664300"/>
              </a:tblGrid>
              <a:tr h="47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SL NO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Internship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Company Name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Duration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No.of students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</a:tr>
              <a:tr h="838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C, C++, java Script , MySQL. 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Softionik Pvt.Ltd.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15 days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21-11-2019 to 07-12-2019 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26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Activities in Development and Desigining Development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VARIO Software Solutions  Pvt.Ltd.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 months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01-04-2020 to 01-07-2020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03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38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Machine learning with Python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Accelerlab Technologies Pvt.Ltd.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 months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01-07-2020 to 03-10-2020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25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03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4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Web development using technologies liHTML, CSS, BOOTSTRAP, javaScript and PHP 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Accelerlab Technologies Pvt.Ltd.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 months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01-07-2020 to 03-10-2020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26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97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5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Data Science using Python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Ethical Edu fabrica  Pvt.Ltd.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 month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24-0 8-2020 to 24-09-2020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01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82" name="Google Shape;482;g1d647331746_1_11"/>
          <p:cNvSpPr txBox="1"/>
          <p:nvPr/>
        </p:nvSpPr>
        <p:spPr>
          <a:xfrm>
            <a:off x="1565329" y="520951"/>
            <a:ext cx="10502685" cy="64633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Internship details</a:t>
            </a:r>
            <a:endParaRPr sz="32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>
            <a:spLocks noGrp="1"/>
          </p:cNvSpPr>
          <p:nvPr>
            <p:ph type="subTitle" idx="1"/>
          </p:nvPr>
        </p:nvSpPr>
        <p:spPr>
          <a:xfrm>
            <a:off x="1429407" y="153675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None/>
            </a:p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1800"/>
              <a:buNone/>
            </a:pPr>
            <a:r>
              <a:rPr lang="en-US" sz="11300" b="1">
                <a:solidFill>
                  <a:srgbClr val="800000"/>
                </a:solidFill>
                <a:latin typeface="Algerian" panose="04020705040A02060702"/>
                <a:ea typeface="Algerian" panose="04020705040A02060702"/>
                <a:cs typeface="Algerian" panose="04020705040A02060702"/>
                <a:sym typeface="Algerian" panose="04020705040A02060702"/>
              </a:rPr>
              <a:t> </a:t>
            </a:r>
            <a:endParaRPr sz="11300">
              <a:solidFill>
                <a:srgbClr val="800000"/>
              </a:solidFill>
              <a:latin typeface="Algerian" panose="04020705040A02060702"/>
              <a:ea typeface="Algerian" panose="04020705040A02060702"/>
              <a:cs typeface="Algerian" panose="04020705040A02060702"/>
              <a:sym typeface="Algerian" panose="04020705040A02060702"/>
            </a:endParaRPr>
          </a:p>
        </p:txBody>
      </p:sp>
      <p:grpSp>
        <p:nvGrpSpPr>
          <p:cNvPr id="163" name="Google Shape;163;p1"/>
          <p:cNvGrpSpPr/>
          <p:nvPr/>
        </p:nvGrpSpPr>
        <p:grpSpPr>
          <a:xfrm>
            <a:off x="573438" y="1228777"/>
            <a:ext cx="11251769" cy="5338092"/>
            <a:chOff x="0" y="4411"/>
            <a:chExt cx="11251769" cy="5338092"/>
          </a:xfrm>
        </p:grpSpPr>
        <p:sp>
          <p:nvSpPr>
            <p:cNvPr id="164" name="Google Shape;164;p1"/>
            <p:cNvSpPr/>
            <p:nvPr/>
          </p:nvSpPr>
          <p:spPr>
            <a:xfrm rot="5400000">
              <a:off x="-212050" y="216461"/>
              <a:ext cx="1413670" cy="989569"/>
            </a:xfrm>
            <a:prstGeom prst="chevron">
              <a:avLst>
                <a:gd name="adj" fmla="val 50000"/>
              </a:avLst>
            </a:prstGeom>
            <a:solidFill>
              <a:srgbClr val="41709B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" name="Google Shape;165;p1"/>
            <p:cNvSpPr txBox="1"/>
            <p:nvPr/>
          </p:nvSpPr>
          <p:spPr>
            <a:xfrm>
              <a:off x="1" y="499196"/>
              <a:ext cx="989569" cy="424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1" i="0" u="none" strike="noStrike" cap="none">
                  <a:solidFill>
                    <a:schemeClr val="lt2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College Vision</a:t>
              </a:r>
              <a:endParaRPr sz="20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 rot="5400000">
              <a:off x="5660985" y="-4667004"/>
              <a:ext cx="919369" cy="10262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5DBE5">
                <a:alpha val="8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7" name="Google Shape;167;p1"/>
            <p:cNvSpPr txBox="1"/>
            <p:nvPr/>
          </p:nvSpPr>
          <p:spPr>
            <a:xfrm>
              <a:off x="989570" y="49291"/>
              <a:ext cx="10217320" cy="829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225" tIns="12700" rIns="12700" bIns="12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Empowerment through competency building with ethical foundation</a:t>
              </a:r>
              <a:r>
                <a:rPr lang="en-US" sz="2000" b="0" i="0" u="none" strike="noStrike" cap="none" dirty="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.</a:t>
              </a:r>
              <a:endParaRPr sz="20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 rot="5400000">
              <a:off x="-212050" y="1488503"/>
              <a:ext cx="1413670" cy="989569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" name="Google Shape;169;p1"/>
            <p:cNvSpPr txBox="1"/>
            <p:nvPr/>
          </p:nvSpPr>
          <p:spPr>
            <a:xfrm>
              <a:off x="1" y="1771238"/>
              <a:ext cx="989569" cy="424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0" tIns="14600" rIns="14600" bIns="14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 rot="5400000">
              <a:off x="5661226" y="-3395203"/>
              <a:ext cx="918886" cy="10262200"/>
            </a:xfrm>
            <a:prstGeom prst="horizontalScroll">
              <a:avLst>
                <a:gd name="adj" fmla="val 12500"/>
              </a:avLst>
            </a:prstGeom>
            <a:solidFill>
              <a:schemeClr val="lt1">
                <a:alpha val="8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 rot="5400000">
              <a:off x="-212050" y="2760546"/>
              <a:ext cx="1413670" cy="989569"/>
            </a:xfrm>
            <a:prstGeom prst="chevron">
              <a:avLst>
                <a:gd name="adj" fmla="val 50000"/>
              </a:avLst>
            </a:prstGeom>
            <a:solidFill>
              <a:srgbClr val="BBCFE8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2" name="Google Shape;172;p1"/>
            <p:cNvSpPr txBox="1"/>
            <p:nvPr/>
          </p:nvSpPr>
          <p:spPr>
            <a:xfrm>
              <a:off x="1" y="3043281"/>
              <a:ext cx="989569" cy="424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0" tIns="14600" rIns="14600" bIns="14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323F4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Vision</a:t>
              </a:r>
              <a:endParaRPr sz="2300" b="0" i="0" u="none" strike="noStrike" cap="none">
                <a:solidFill>
                  <a:srgbClr val="323F4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 rot="5400000">
              <a:off x="5661226" y="-2123161"/>
              <a:ext cx="918886" cy="10262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5DBE5">
                <a:alpha val="8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" name="Google Shape;174;p1"/>
            <p:cNvSpPr txBox="1"/>
            <p:nvPr/>
          </p:nvSpPr>
          <p:spPr>
            <a:xfrm>
              <a:off x="989569" y="2593352"/>
              <a:ext cx="10217344" cy="829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225" tIns="12700" rIns="12700" bIns="12700" anchor="ctr" anchorCtr="0">
              <a:noAutofit/>
            </a:bodyPr>
            <a:lstStyle/>
            <a:p>
              <a:pPr marL="457200" marR="0" lvl="1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To enable students to be competitive through deployment of efficient skills and delivery of value added theoretical or practical understanding of a subject driven by “Innovation at its best”. </a:t>
              </a:r>
              <a:endParaRPr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 rot="5400000">
              <a:off x="-212050" y="4140883"/>
              <a:ext cx="1413670" cy="989569"/>
            </a:xfrm>
            <a:prstGeom prst="chevron">
              <a:avLst>
                <a:gd name="adj" fmla="val 50000"/>
              </a:avLst>
            </a:prstGeom>
            <a:solidFill>
              <a:srgbClr val="749DCA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1"/>
            <p:cNvSpPr txBox="1"/>
            <p:nvPr/>
          </p:nvSpPr>
          <p:spPr>
            <a:xfrm>
              <a:off x="1" y="4423618"/>
              <a:ext cx="989569" cy="424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0" tIns="14600" rIns="14600" bIns="14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323F4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Mission</a:t>
              </a:r>
              <a:endParaRPr sz="2300" b="0" i="0" u="none" strike="noStrike" cap="none">
                <a:solidFill>
                  <a:srgbClr val="323F4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 rot="5400000">
              <a:off x="5552931" y="-742823"/>
              <a:ext cx="1135476" cy="10262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5DBE5">
                <a:alpha val="8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" name="Google Shape;178;p1"/>
            <p:cNvSpPr txBox="1"/>
            <p:nvPr/>
          </p:nvSpPr>
          <p:spPr>
            <a:xfrm>
              <a:off x="989570" y="3875967"/>
              <a:ext cx="10206771" cy="1024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2225" tIns="12700" rIns="12700" bIns="12700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To be a globally competitive </a:t>
              </a:r>
              <a:r>
                <a:rPr lang="en-US" sz="2000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department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 inspiring students to do the extraordinary in providing innovative solutions powered by technology and nurturing a trusting collaboration with stakeholders.</a:t>
              </a:r>
              <a:endPara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To pioneer innovations in software and application development through industry collaborations. 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 </a:t>
              </a:r>
              <a:endParaRPr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79" name="Google Shape;179;p1"/>
          <p:cNvSpPr txBox="1"/>
          <p:nvPr/>
        </p:nvSpPr>
        <p:spPr>
          <a:xfrm>
            <a:off x="1642821" y="151499"/>
            <a:ext cx="10549180" cy="91707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5250" tIns="95250" rIns="95250" bIns="952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 panose="020F0502020204030204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Sri Dharmasthala Manjunatheshwara College(Autonomous) Ujire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1642820" y="2473124"/>
            <a:ext cx="10228882" cy="102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5250" tIns="95250" rIns="95250" bIns="952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 dirty="0"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 of B.VOC in Software and Application Development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1" u="none" strike="noStrike" cap="none" dirty="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Year of Establishment : 2019</a:t>
            </a:r>
            <a:endParaRPr sz="1100" b="1" i="1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" name="Google Shape;487;g1d647331746_1_19"/>
          <p:cNvGraphicFramePr/>
          <p:nvPr/>
        </p:nvGraphicFramePr>
        <p:xfrm>
          <a:off x="224200" y="1546000"/>
          <a:ext cx="11743600" cy="3606015"/>
        </p:xfrm>
        <a:graphic>
          <a:graphicData uri="http://schemas.openxmlformats.org/drawingml/2006/table">
            <a:tbl>
              <a:tblPr>
                <a:noFill/>
                <a:tableStyleId>{64C4F8CE-C4A2-40A9-A33A-F85CEF46C775}</a:tableStyleId>
              </a:tblPr>
              <a:tblGrid>
                <a:gridCol w="738200"/>
                <a:gridCol w="3394575"/>
                <a:gridCol w="3129325"/>
                <a:gridCol w="2846625"/>
                <a:gridCol w="1634875"/>
              </a:tblGrid>
              <a:tr h="546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SL NO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Internship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Company Name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Duration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No.of students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</a:tr>
              <a:tr h="60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6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Android App development using ionic framework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Softionik Pvt.Ltd.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15 days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27-01-2021 to 09-02-2021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24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7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Web development Technology using PHP 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Accelerlab Technologies Pvt.Ltd.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15 days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24-05-2021 to 10-06-2021 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45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8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Android App development using Java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Accelerlab Technologies Pvt.Ltd.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 months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01-06-2021 to 31-09-2021 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14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9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Advanced Javascript &amp; ReactJs Internship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Webodaya in association with Accelerlab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 months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12-07-2021 to 12-10-2021 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45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88" name="Google Shape;488;g1d647331746_1_19"/>
          <p:cNvSpPr txBox="1"/>
          <p:nvPr/>
        </p:nvSpPr>
        <p:spPr>
          <a:xfrm>
            <a:off x="1565329" y="520951"/>
            <a:ext cx="10502685" cy="64633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Internship details</a:t>
            </a:r>
            <a:endParaRPr sz="32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3" name="Google Shape;493;g1d647331746_1_29"/>
          <p:cNvGraphicFramePr/>
          <p:nvPr/>
        </p:nvGraphicFramePr>
        <p:xfrm>
          <a:off x="207171" y="1365990"/>
          <a:ext cx="11798850" cy="5379622"/>
        </p:xfrm>
        <a:graphic>
          <a:graphicData uri="http://schemas.openxmlformats.org/drawingml/2006/table">
            <a:tbl>
              <a:tblPr>
                <a:noFill/>
                <a:tableStyleId>{64C4F8CE-C4A2-40A9-A33A-F85CEF46C775}</a:tableStyleId>
              </a:tblPr>
              <a:tblGrid>
                <a:gridCol w="741700"/>
                <a:gridCol w="3410550"/>
                <a:gridCol w="3144050"/>
                <a:gridCol w="2860000"/>
                <a:gridCol w="1642550"/>
              </a:tblGrid>
              <a:tr h="597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SL NO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Topic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Platform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Duration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No.of students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</a:tr>
              <a:tr h="44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HTML Fundamental course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Sololearn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 month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26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PHP tutorial course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Sololearn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 month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26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SQL Fundamental course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Sololearn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 month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26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3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4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Computer revision with Python on Array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ITET 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 month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01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5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Machine Learning on topic fake news detection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Remark Skill Education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 month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01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6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IOT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Code quest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 month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01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7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Introduction to python programming using Python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Microsoft technologies Associate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 month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01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8</a:t>
                      </a:r>
                      <a:endParaRPr sz="16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Data Science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Springfest IIT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Karagpur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 month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01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94" name="Google Shape;494;g1d647331746_1_29"/>
          <p:cNvSpPr txBox="1"/>
          <p:nvPr/>
        </p:nvSpPr>
        <p:spPr>
          <a:xfrm>
            <a:off x="1503336" y="573218"/>
            <a:ext cx="10502685" cy="64633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Certificate Courses (Online mode)</a:t>
            </a:r>
            <a:endParaRPr sz="32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9" name="Google Shape;499;g1d647331746_1_24"/>
          <p:cNvGraphicFramePr/>
          <p:nvPr/>
        </p:nvGraphicFramePr>
        <p:xfrm>
          <a:off x="277002" y="1498501"/>
          <a:ext cx="11798850" cy="2630858"/>
        </p:xfrm>
        <a:graphic>
          <a:graphicData uri="http://schemas.openxmlformats.org/drawingml/2006/table">
            <a:tbl>
              <a:tblPr>
                <a:noFill/>
                <a:tableStyleId>{64C4F8CE-C4A2-40A9-A33A-F85CEF46C775}</a:tableStyleId>
              </a:tblPr>
              <a:tblGrid>
                <a:gridCol w="741700"/>
                <a:gridCol w="3410550"/>
                <a:gridCol w="3144050"/>
                <a:gridCol w="2860000"/>
                <a:gridCol w="1642550"/>
              </a:tblGrid>
              <a:tr h="50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SL NO</a:t>
                      </a:r>
                      <a:endParaRPr sz="1600" b="1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Topic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Platform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Duration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No.of students</a:t>
                      </a:r>
                      <a:endParaRPr sz="1600" b="1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 anchor="ctr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</a:tr>
              <a:tr h="49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9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Complete python programming basics to advanced concepts, Python practice in action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duild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6 projects from scratch, Django development bootcamp; build and deploy web application, git &amp;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github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for beginners: mastering the modern workflow.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Unwired learning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 month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01</a:t>
                      </a:r>
                      <a:endParaRPr sz="16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00" name="Google Shape;500;g1d647331746_1_24"/>
          <p:cNvSpPr txBox="1"/>
          <p:nvPr/>
        </p:nvSpPr>
        <p:spPr>
          <a:xfrm>
            <a:off x="1503336" y="573218"/>
            <a:ext cx="10502685" cy="64633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Certificate Courses (Online mode)</a:t>
            </a:r>
            <a:endParaRPr sz="3200" b="1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3e1daa7ae_0_1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rPr lang="en-US"/>
              <a:t>	 </a:t>
            </a:r>
            <a:endParaRPr lang="en-US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</p:txBody>
      </p:sp>
      <p:sp>
        <p:nvSpPr>
          <p:cNvPr id="506" name="Google Shape;506;g153e1daa7ae_0_157"/>
          <p:cNvSpPr txBox="1"/>
          <p:nvPr/>
        </p:nvSpPr>
        <p:spPr>
          <a:xfrm>
            <a:off x="223625" y="1285625"/>
            <a:ext cx="11753400" cy="530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1.Skill development to improve communication skills with healthy environment.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Date: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29-02-2020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Year: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2019-2020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Venue: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SDM PG CENTER SEMINAR HALL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Resource Person:</a:t>
            </a:r>
            <a:endParaRPr sz="2000" b="1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Mr. Shankar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Assistant Professor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Dept of Commerce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Vani PU College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Belthangady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sz="16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07" name="Google Shape;507;g153e1daa7ae_0_1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70450" y="1825625"/>
            <a:ext cx="2857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153e1daa7ae_0_1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27950" y="4180710"/>
            <a:ext cx="28575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53e1daa7ae_0_157"/>
          <p:cNvSpPr txBox="1"/>
          <p:nvPr/>
        </p:nvSpPr>
        <p:spPr>
          <a:xfrm>
            <a:off x="1689315" y="608309"/>
            <a:ext cx="10502685" cy="64633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Activities conducted</a:t>
            </a:r>
            <a:endParaRPr sz="4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d647331746_1_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rPr lang="en-US"/>
              <a:t>	 </a:t>
            </a:r>
            <a:endParaRPr lang="en-US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</p:txBody>
      </p:sp>
      <p:sp>
        <p:nvSpPr>
          <p:cNvPr id="515" name="Google Shape;515;g1d647331746_1_41"/>
          <p:cNvSpPr txBox="1"/>
          <p:nvPr/>
        </p:nvSpPr>
        <p:spPr>
          <a:xfrm>
            <a:off x="3096000" y="560525"/>
            <a:ext cx="90960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 panose="020B0604020202020204"/>
              <a:buNone/>
            </a:pPr>
            <a:r>
              <a:rPr lang="en-US" sz="39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Activities conducted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6" name="Google Shape;516;g1d647331746_1_41"/>
          <p:cNvSpPr txBox="1"/>
          <p:nvPr/>
        </p:nvSpPr>
        <p:spPr>
          <a:xfrm>
            <a:off x="223625" y="1285625"/>
            <a:ext cx="11753400" cy="60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2.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Employability development activity on Android Application Development Using Ionic Framework Conducted under “SOFTIONIK”</a:t>
            </a:r>
            <a:endParaRPr sz="1800" b="1" i="0" u="none" strike="noStrike" cap="none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Date: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27-01-2021 TO 09-02-2021</a:t>
            </a: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Year: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2020-2021</a:t>
            </a: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Venue: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Softionik Company, </a:t>
            </a: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#16-6-292/18, 2</a:t>
            </a:r>
            <a:r>
              <a:rPr lang="en-US" sz="1800" b="0" i="0" u="none" strike="noStrike" cap="none" baseline="30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nd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Floor, Dwaraka Complex, </a:t>
            </a: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Araya Samaja Road Balmatta Mangalore-565 003.</a:t>
            </a: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Resource Person:</a:t>
            </a:r>
            <a:endParaRPr sz="18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Mr. Sunil</a:t>
            </a: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Software Developer</a:t>
            </a: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Softionik</a:t>
            </a: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17" name="Google Shape;517;g1d647331746_1_4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46438" y="1825625"/>
            <a:ext cx="303847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d647331746_1_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96525" y="4092563"/>
            <a:ext cx="285750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d647331746_1_41"/>
          <p:cNvSpPr txBox="1"/>
          <p:nvPr/>
        </p:nvSpPr>
        <p:spPr>
          <a:xfrm>
            <a:off x="1689315" y="608309"/>
            <a:ext cx="10502685" cy="64633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Activities conducted</a:t>
            </a:r>
            <a:endParaRPr sz="4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rPr lang="en-US"/>
              <a:t>	 </a:t>
            </a:r>
            <a:endParaRPr lang="en-US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</p:txBody>
      </p:sp>
      <p:sp>
        <p:nvSpPr>
          <p:cNvPr id="525" name="Google Shape;525;p17"/>
          <p:cNvSpPr txBox="1"/>
          <p:nvPr/>
        </p:nvSpPr>
        <p:spPr>
          <a:xfrm>
            <a:off x="3096000" y="560525"/>
            <a:ext cx="90960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 panose="020B0604020202020204"/>
              <a:buNone/>
            </a:pPr>
            <a:r>
              <a:rPr lang="en-US" sz="39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Activities conducted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6" name="Google Shape;526;p17"/>
          <p:cNvSpPr txBox="1"/>
          <p:nvPr/>
        </p:nvSpPr>
        <p:spPr>
          <a:xfrm>
            <a:off x="223625" y="1285625"/>
            <a:ext cx="11753400" cy="546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Employability development activity on Android Application Development Using Ionic Framework Conducted under “SOFTIONIK”</a:t>
            </a:r>
            <a:endParaRPr sz="2000" b="1" i="0" u="none" strike="noStrike" cap="none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Date: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01-06-2021 TO 31-08-2021</a:t>
            </a:r>
            <a:endParaRPr sz="2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Year: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2020-2021</a:t>
            </a:r>
            <a:endParaRPr sz="2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Venue: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Virtual Internship with Accelerab</a:t>
            </a:r>
            <a:endParaRPr sz="2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Resource Person: </a:t>
            </a:r>
            <a:endParaRPr sz="2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Mr. Vaishak Shetty</a:t>
            </a:r>
            <a:endParaRPr sz="2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Software Developer</a:t>
            </a:r>
            <a:endParaRPr sz="2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Accelerlab Technologies Pvt Ltd. </a:t>
            </a:r>
            <a:endParaRPr sz="2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7" name="Google Shape;527;p17"/>
          <p:cNvSpPr txBox="1"/>
          <p:nvPr/>
        </p:nvSpPr>
        <p:spPr>
          <a:xfrm>
            <a:off x="1689315" y="608309"/>
            <a:ext cx="10502685" cy="64633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Activities conducted</a:t>
            </a:r>
            <a:endParaRPr sz="4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28" name="Google Shape;528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84510" y="1853447"/>
            <a:ext cx="573151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rPr lang="en-US"/>
              <a:t>	 </a:t>
            </a:r>
            <a:endParaRPr lang="en-US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</a:p>
        </p:txBody>
      </p:sp>
      <p:sp>
        <p:nvSpPr>
          <p:cNvPr id="534" name="Google Shape;534;p18"/>
          <p:cNvSpPr txBox="1"/>
          <p:nvPr/>
        </p:nvSpPr>
        <p:spPr>
          <a:xfrm>
            <a:off x="3096000" y="560525"/>
            <a:ext cx="90960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 panose="020B0604020202020204"/>
              <a:buNone/>
            </a:pPr>
            <a:r>
              <a:rPr lang="en-US" sz="39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Activities conducted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5" name="Google Shape;535;p18"/>
          <p:cNvSpPr txBox="1"/>
          <p:nvPr/>
        </p:nvSpPr>
        <p:spPr>
          <a:xfrm>
            <a:off x="223625" y="1285625"/>
            <a:ext cx="11753400" cy="5393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Employability development activity on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Workshop on HTML, CSS, BOOTSTRAP &amp; JAVA SCRIPT &amp; GIT HUB Conducted under “ACCELERLAB”.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Date: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29-01-2021 TO 15-02-2021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Year: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2020-2021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Venue: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SDM PG Center Computer Programming Lab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Resource Person: 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Mr. Vaishak Shetty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Software Developer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Accelerlab Technologies Pvt Ltd. 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6" name="Google Shape;536;p18"/>
          <p:cNvSpPr txBox="1"/>
          <p:nvPr/>
        </p:nvSpPr>
        <p:spPr>
          <a:xfrm>
            <a:off x="1689315" y="608309"/>
            <a:ext cx="10502685" cy="64633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Activities conducted</a:t>
            </a:r>
            <a:endParaRPr sz="4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37" name="Google Shape;537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70995" y="1993496"/>
            <a:ext cx="2971800" cy="22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42794" y="4181472"/>
            <a:ext cx="2956947" cy="2246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	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/>
          </a:p>
        </p:txBody>
      </p:sp>
      <p:sp>
        <p:nvSpPr>
          <p:cNvPr id="534" name="Google Shape;534;p18"/>
          <p:cNvSpPr txBox="1"/>
          <p:nvPr/>
        </p:nvSpPr>
        <p:spPr>
          <a:xfrm>
            <a:off x="3096000" y="560525"/>
            <a:ext cx="90960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 panose="020B0604020202020204"/>
              <a:buNone/>
            </a:pPr>
            <a:r>
              <a:rPr lang="en-US" sz="39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Activities conducted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5" name="Google Shape;535;p18"/>
          <p:cNvSpPr txBox="1"/>
          <p:nvPr/>
        </p:nvSpPr>
        <p:spPr>
          <a:xfrm>
            <a:off x="223625" y="1794640"/>
            <a:ext cx="7970812" cy="292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webinar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“Look beyond the Normal: Ace the technical beat” on 29th may 2021 on WebEx platform by MR SANDESH B SUVARNA. </a:t>
            </a:r>
            <a:endParaRPr sz="2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536" name="Google Shape;536;p18"/>
          <p:cNvSpPr txBox="1"/>
          <p:nvPr/>
        </p:nvSpPr>
        <p:spPr>
          <a:xfrm>
            <a:off x="1689315" y="608309"/>
            <a:ext cx="10502685" cy="64633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International webinar</a:t>
            </a:r>
            <a:endParaRPr sz="4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4437" y="1706085"/>
            <a:ext cx="3890076" cy="49732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060" y="765669"/>
            <a:ext cx="9855740" cy="87830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Projects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S.D.M-Canteen Management System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antee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50385" y="1750420"/>
            <a:ext cx="10312940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      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B.Voc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S&amp;AD Student Association System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at box - Google Chrome 2023-01-13 10-41-02 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53829" y="1825625"/>
            <a:ext cx="9753600" cy="4419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"/>
          <p:cNvGrpSpPr/>
          <p:nvPr/>
        </p:nvGrpSpPr>
        <p:grpSpPr>
          <a:xfrm>
            <a:off x="1585907" y="650929"/>
            <a:ext cx="10451018" cy="5165465"/>
            <a:chOff x="5081" y="0"/>
            <a:chExt cx="10451018" cy="5165465"/>
          </a:xfrm>
        </p:grpSpPr>
        <p:sp>
          <p:nvSpPr>
            <p:cNvPr id="186" name="Google Shape;186;p3"/>
            <p:cNvSpPr/>
            <p:nvPr/>
          </p:nvSpPr>
          <p:spPr>
            <a:xfrm>
              <a:off x="10162" y="0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89411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3"/>
            <p:cNvSpPr txBox="1"/>
            <p:nvPr/>
          </p:nvSpPr>
          <p:spPr>
            <a:xfrm>
              <a:off x="56482" y="46320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76200" rIns="1524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 panose="020B0604020202020204"/>
                <a:buNone/>
              </a:pPr>
              <a:r>
                <a:rPr lang="en-US" sz="4000" b="1" i="0" u="none" strike="noStrike" cap="none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About B.Voc Course</a:t>
              </a:r>
              <a:endParaRPr sz="40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081" y="996434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81568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51401" y="1042754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B.Voc</a:t>
              </a:r>
              <a:r>
                <a:rPr lang="en-US" sz="20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 courses are a newly implemented initiative by the Government of India under the Skill India scheme. </a:t>
              </a:r>
              <a:endParaRPr sz="2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1401" y="2030383"/>
              <a:ext cx="10398587" cy="1016010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654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" name="Google Shape;193;p3"/>
            <p:cNvSpPr txBox="1"/>
            <p:nvPr/>
          </p:nvSpPr>
          <p:spPr>
            <a:xfrm>
              <a:off x="65870" y="2080573"/>
              <a:ext cx="10299391" cy="916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The very nature of these courses is to provide maximum scope for practical exposure and minimum for theory. </a:t>
              </a:r>
              <a:endParaRPr sz="2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1401" y="3153300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8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" name="Google Shape;195;p3"/>
            <p:cNvSpPr txBox="1"/>
            <p:nvPr/>
          </p:nvSpPr>
          <p:spPr>
            <a:xfrm>
              <a:off x="51401" y="3248140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B.Vocational</a:t>
              </a:r>
              <a:r>
                <a:rPr lang="en-US" sz="20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 courses are introduced with an aim to bridge the gap between classroom learning and professional ambiances. </a:t>
              </a:r>
              <a:endParaRPr sz="2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3216" y="4216588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49411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51401" y="4218788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They instil adequate and specific career based skills in students which help them pursue their specific area of interest and excel in it early. </a:t>
              </a:r>
              <a:endParaRPr sz="2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745" y="433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S.D.M Hostel Mess Food Rating Management   System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es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32690" y="1690688"/>
            <a:ext cx="9688749" cy="4873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745" y="433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      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S.D.M Arboretum mobile application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VIDEO-2023-01-17-10-04-3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09353" y="1575881"/>
            <a:ext cx="4445541" cy="4651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	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  <a:endParaRPr lang="en-IN" dirty="0"/>
          </a:p>
        </p:txBody>
      </p:sp>
      <p:grpSp>
        <p:nvGrpSpPr>
          <p:cNvPr id="10" name="Google Shape;223;p6"/>
          <p:cNvGrpSpPr/>
          <p:nvPr/>
        </p:nvGrpSpPr>
        <p:grpSpPr>
          <a:xfrm>
            <a:off x="1601406" y="584024"/>
            <a:ext cx="10409779" cy="5001409"/>
            <a:chOff x="5081" y="0"/>
            <a:chExt cx="10409779" cy="5001409"/>
          </a:xfrm>
        </p:grpSpPr>
        <p:sp>
          <p:nvSpPr>
            <p:cNvPr id="11" name="Google Shape;224;p6"/>
            <p:cNvSpPr/>
            <p:nvPr/>
          </p:nvSpPr>
          <p:spPr>
            <a:xfrm>
              <a:off x="10162" y="0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89411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225;p6"/>
            <p:cNvSpPr txBox="1"/>
            <p:nvPr/>
          </p:nvSpPr>
          <p:spPr>
            <a:xfrm>
              <a:off x="56482" y="46320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76200" rIns="152400" bIns="76200" anchor="ctr" anchorCtr="0">
              <a:noAutofit/>
            </a:bodyPr>
            <a:lstStyle/>
            <a:p>
              <a:pPr algn="ctr"/>
              <a:r>
                <a:rPr lang="en-IN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Future Enhancement</a:t>
              </a:r>
              <a:endParaRPr lang="en-IN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Google Shape;226;p6"/>
            <p:cNvSpPr/>
            <p:nvPr/>
          </p:nvSpPr>
          <p:spPr>
            <a:xfrm>
              <a:off x="5081" y="996434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81568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227;p6"/>
            <p:cNvSpPr txBox="1"/>
            <p:nvPr/>
          </p:nvSpPr>
          <p:spPr>
            <a:xfrm>
              <a:off x="51401" y="1042754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Increasing the number of industrial associations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Google Shape;228;p6"/>
            <p:cNvSpPr/>
            <p:nvPr/>
          </p:nvSpPr>
          <p:spPr>
            <a:xfrm>
              <a:off x="5081" y="1992755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7333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229;p6"/>
            <p:cNvSpPr txBox="1"/>
            <p:nvPr/>
          </p:nvSpPr>
          <p:spPr>
            <a:xfrm>
              <a:off x="51401" y="2039075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Organising international conference on current technology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Google Shape;230;p6"/>
            <p:cNvSpPr/>
            <p:nvPr/>
          </p:nvSpPr>
          <p:spPr>
            <a:xfrm>
              <a:off x="16273" y="2970185"/>
              <a:ext cx="10398587" cy="1016010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654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231;p6"/>
            <p:cNvSpPr txBox="1"/>
            <p:nvPr/>
          </p:nvSpPr>
          <p:spPr>
            <a:xfrm>
              <a:off x="65871" y="3019783"/>
              <a:ext cx="10299391" cy="916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Encouragement for student start-up.</a:t>
              </a:r>
              <a:endParaRPr lang="en-I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Google Shape;232;p6"/>
            <p:cNvSpPr/>
            <p:nvPr/>
          </p:nvSpPr>
          <p:spPr>
            <a:xfrm>
              <a:off x="5081" y="4052532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8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233;p6"/>
            <p:cNvSpPr txBox="1"/>
            <p:nvPr/>
          </p:nvSpPr>
          <p:spPr>
            <a:xfrm>
              <a:off x="51401" y="4098852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lvl="0" algn="just">
                <a:lnSpc>
                  <a:spcPct val="90000"/>
                </a:lnSpc>
                <a:buSzPts val="2000"/>
              </a:pPr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Department IT consultancy</a:t>
              </a:r>
              <a:endParaRPr sz="24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0"/>
          <p:cNvSpPr txBox="1">
            <a:spLocks noGrp="1"/>
          </p:cNvSpPr>
          <p:nvPr>
            <p:ph type="subTitle" idx="1"/>
          </p:nvPr>
        </p:nvSpPr>
        <p:spPr>
          <a:xfrm>
            <a:off x="1429407" y="153675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000"/>
              <a:buNone/>
            </a:p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1300" b="1">
                <a:solidFill>
                  <a:srgbClr val="800000"/>
                </a:solidFill>
                <a:latin typeface="Algerian" panose="04020705040A02060702"/>
                <a:ea typeface="Algerian" panose="04020705040A02060702"/>
                <a:cs typeface="Algerian" panose="04020705040A02060702"/>
                <a:sym typeface="Algerian" panose="04020705040A02060702"/>
              </a:rPr>
              <a:t>THANK YOU </a:t>
            </a:r>
            <a:endParaRPr sz="11300">
              <a:solidFill>
                <a:srgbClr val="800000"/>
              </a:solidFill>
              <a:latin typeface="Algerian" panose="04020705040A02060702"/>
              <a:ea typeface="Algerian" panose="04020705040A02060702"/>
              <a:cs typeface="Algerian" panose="04020705040A02060702"/>
              <a:sym typeface="Algerian" panose="04020705040A0206070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4"/>
          <p:cNvGrpSpPr/>
          <p:nvPr/>
        </p:nvGrpSpPr>
        <p:grpSpPr>
          <a:xfrm>
            <a:off x="1555195" y="619932"/>
            <a:ext cx="10421457" cy="4627388"/>
            <a:chOff x="-10134" y="0"/>
            <a:chExt cx="10421457" cy="4627388"/>
          </a:xfrm>
        </p:grpSpPr>
        <p:sp>
          <p:nvSpPr>
            <p:cNvPr id="203" name="Google Shape;203;p4"/>
            <p:cNvSpPr/>
            <p:nvPr/>
          </p:nvSpPr>
          <p:spPr>
            <a:xfrm>
              <a:off x="10147" y="0"/>
              <a:ext cx="10389216" cy="619293"/>
            </a:xfrm>
            <a:prstGeom prst="roundRect">
              <a:avLst>
                <a:gd name="adj" fmla="val 16667"/>
              </a:avLst>
            </a:prstGeom>
            <a:solidFill>
              <a:srgbClr val="757070">
                <a:alpha val="8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" name="Google Shape;204;p4"/>
            <p:cNvSpPr txBox="1"/>
            <p:nvPr/>
          </p:nvSpPr>
          <p:spPr>
            <a:xfrm>
              <a:off x="40378" y="30231"/>
              <a:ext cx="10328754" cy="558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76200" rIns="1524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 panose="020B0604020202020204"/>
                <a:buNone/>
              </a:pPr>
              <a:r>
                <a:rPr lang="en-US" sz="4000" b="1" i="0" u="none" strike="noStrike" cap="none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Software and Application Development </a:t>
              </a:r>
              <a:endParaRPr sz="40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5073" y="863995"/>
              <a:ext cx="10389216" cy="778825"/>
            </a:xfrm>
            <a:prstGeom prst="roundRect">
              <a:avLst>
                <a:gd name="adj" fmla="val 16667"/>
              </a:avLst>
            </a:prstGeom>
            <a:solidFill>
              <a:srgbClr val="D0CECE">
                <a:alpha val="7333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" name="Google Shape;208;p4"/>
            <p:cNvSpPr txBox="1"/>
            <p:nvPr/>
          </p:nvSpPr>
          <p:spPr>
            <a:xfrm>
              <a:off x="48356" y="916494"/>
              <a:ext cx="10336718" cy="485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It involves the application of engineering concepts, techniques, and methods to the design, development, deployment and maintenance of software systems. </a:t>
              </a:r>
              <a:endParaRPr sz="2000" b="0" i="0" u="none" strike="noStrike" cap="none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-10134" y="1828305"/>
              <a:ext cx="10389216" cy="764232"/>
            </a:xfrm>
            <a:prstGeom prst="roundRect">
              <a:avLst>
                <a:gd name="adj" fmla="val 16667"/>
              </a:avLst>
            </a:prstGeom>
            <a:solidFill>
              <a:srgbClr val="D0CECE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17942" y="1971492"/>
              <a:ext cx="10333064" cy="518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2107" y="2756199"/>
              <a:ext cx="10389216" cy="794526"/>
            </a:xfrm>
            <a:prstGeom prst="roundRect">
              <a:avLst>
                <a:gd name="adj" fmla="val 16667"/>
              </a:avLst>
            </a:prstGeom>
            <a:solidFill>
              <a:srgbClr val="D0CECE">
                <a:alpha val="5529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6" name="Google Shape;216;p4"/>
            <p:cNvSpPr txBox="1"/>
            <p:nvPr/>
          </p:nvSpPr>
          <p:spPr>
            <a:xfrm>
              <a:off x="43859" y="1893768"/>
              <a:ext cx="10311644" cy="716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W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ill lead to development of student’s professional and interpersonal skills. </a:t>
              </a:r>
              <a:endParaRPr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5073" y="3740725"/>
              <a:ext cx="10389216" cy="886663"/>
            </a:xfrm>
            <a:prstGeom prst="roundRect">
              <a:avLst>
                <a:gd name="adj" fmla="val 16667"/>
              </a:avLst>
            </a:prstGeom>
            <a:solidFill>
              <a:srgbClr val="D0CECE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8" name="Google Shape;218;p4"/>
            <p:cNvSpPr txBox="1"/>
            <p:nvPr/>
          </p:nvSpPr>
          <p:spPr>
            <a:xfrm>
              <a:off x="33149" y="3203812"/>
              <a:ext cx="10302650" cy="800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The program will inculcate among students a strong sense of civic, professional and ethical responsibility. </a:t>
              </a:r>
              <a:endPara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lang="en-US" sz="20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trive to develop a capacity for innovation and a passion for lifelong learning. </a:t>
              </a:r>
              <a:endParaRPr sz="2000" b="0" i="0" u="none" strike="noStrike" cap="none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6"/>
          <p:cNvGrpSpPr/>
          <p:nvPr/>
        </p:nvGrpSpPr>
        <p:grpSpPr>
          <a:xfrm>
            <a:off x="1524089" y="619932"/>
            <a:ext cx="10456099" cy="4621702"/>
            <a:chOff x="-41239" y="0"/>
            <a:chExt cx="10456099" cy="4621702"/>
          </a:xfrm>
        </p:grpSpPr>
        <p:sp>
          <p:nvSpPr>
            <p:cNvPr id="224" name="Google Shape;224;p6"/>
            <p:cNvSpPr/>
            <p:nvPr/>
          </p:nvSpPr>
          <p:spPr>
            <a:xfrm>
              <a:off x="10162" y="0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89411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5" name="Google Shape;225;p6"/>
            <p:cNvSpPr txBox="1"/>
            <p:nvPr/>
          </p:nvSpPr>
          <p:spPr>
            <a:xfrm>
              <a:off x="56482" y="46320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76200" rIns="152400" bIns="76200" anchor="ctr" anchorCtr="0">
              <a:noAutofit/>
            </a:bodyPr>
            <a:lstStyle/>
            <a:p>
              <a:pPr marL="45720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 panose="020B0604020202020204"/>
                <a:buNone/>
              </a:pPr>
              <a:r>
                <a:rPr lang="en-US" sz="4000" b="1" i="0" u="none" strike="noStrike" cap="none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Curriculum</a:t>
              </a:r>
              <a:endParaRPr sz="40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5081" y="996434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81568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7" name="Google Shape;227;p6"/>
            <p:cNvSpPr txBox="1"/>
            <p:nvPr/>
          </p:nvSpPr>
          <p:spPr>
            <a:xfrm>
              <a:off x="51401" y="1042754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-The very nature of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B.Voc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 in S&amp;AD is to provide maximum scope for practical exposure and minimum for theory with </a:t>
              </a:r>
              <a:r>
                <a:rPr lang="en-US" sz="2000" b="1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60% 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focus to practical implementation and </a:t>
              </a:r>
              <a:r>
                <a:rPr lang="en-US" sz="2000" b="1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40% 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to theoretic learning.</a:t>
              </a:r>
              <a:endParaRPr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081" y="2159341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8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" name="Google Shape;233;p6"/>
            <p:cNvSpPr txBox="1"/>
            <p:nvPr/>
          </p:nvSpPr>
          <p:spPr>
            <a:xfrm>
              <a:off x="5081" y="2153541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Classroom learning, lectures, lab sessions, project work, seminars, group assignments, presentations and interactions with industry experts are all part of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B.Voc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 curriculum. </a:t>
              </a:r>
              <a:endParaRPr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-41239" y="3672825"/>
              <a:ext cx="10404698" cy="948877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49411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" name="Google Shape;235;p6"/>
            <p:cNvSpPr txBox="1"/>
            <p:nvPr/>
          </p:nvSpPr>
          <p:spPr>
            <a:xfrm>
              <a:off x="-41239" y="3765465"/>
              <a:ext cx="10312058" cy="85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All of the department  sponsored programs are intended to supplement the academic aspects of the department. </a:t>
              </a:r>
              <a:r>
                <a:rPr lang="en-US" sz="2000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Syllabi are consistently upgraded to encompass latest developments in the software field such as newest &amp; most advanced programming languages. </a:t>
              </a:r>
              <a:endParaRPr lang="en-US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9"/>
          <p:cNvGraphicFramePr/>
          <p:nvPr/>
        </p:nvGraphicFramePr>
        <p:xfrm>
          <a:off x="521054" y="1339551"/>
          <a:ext cx="11670950" cy="4541560"/>
        </p:xfrm>
        <a:graphic>
          <a:graphicData uri="http://schemas.openxmlformats.org/drawingml/2006/table">
            <a:tbl>
              <a:tblPr firstRow="1" bandRow="1">
                <a:noFill/>
                <a:tableStyleId>{64D9FBBE-2C30-4831-85DC-BAE6715128D3}</a:tableStyleId>
              </a:tblPr>
              <a:tblGrid>
                <a:gridCol w="948100"/>
                <a:gridCol w="1968775"/>
                <a:gridCol w="2892450"/>
                <a:gridCol w="1857975"/>
                <a:gridCol w="1994175"/>
                <a:gridCol w="2009475"/>
              </a:tblGrid>
              <a:tr h="90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Sl. No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Name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Qualification with Institute Name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(PG, KSET/NET, Ph.D.)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Area of Specialization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Years of Service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Teaching/Research/Industry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Additional Qualification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</a:tr>
              <a:tr h="90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Sammed Jain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B.E in Computer Science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Web Application Development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3.5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Yashoda S Patil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M.Sc in Computer Science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Computer Science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 (months)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CLIS - Certification Library And Information Science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Rakshitha H J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M.Sc in Computer Science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Computer Science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7</a:t>
                      </a:r>
                      <a:endParaRPr sz="2000" u="none" strike="noStrike" cap="none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2000" u="none" strike="noStrike" cap="none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PG Diploma in Computer Application</a:t>
                      </a:r>
                      <a:endParaRPr sz="2000" u="none" strike="noStrike" cap="none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41" name="Google Shape;241;p9"/>
          <p:cNvSpPr txBox="1"/>
          <p:nvPr/>
        </p:nvSpPr>
        <p:spPr>
          <a:xfrm>
            <a:off x="1518557" y="522514"/>
            <a:ext cx="10673443" cy="707886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Faculty profile</a:t>
            </a:r>
            <a:endParaRPr sz="40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1"/>
          <p:cNvGrpSpPr/>
          <p:nvPr/>
        </p:nvGrpSpPr>
        <p:grpSpPr>
          <a:xfrm>
            <a:off x="1566338" y="619932"/>
            <a:ext cx="10413850" cy="5995207"/>
            <a:chOff x="1010" y="0"/>
            <a:chExt cx="10413850" cy="5995207"/>
          </a:xfrm>
        </p:grpSpPr>
        <p:sp>
          <p:nvSpPr>
            <p:cNvPr id="247" name="Google Shape;247;p11"/>
            <p:cNvSpPr/>
            <p:nvPr/>
          </p:nvSpPr>
          <p:spPr>
            <a:xfrm>
              <a:off x="10162" y="0"/>
              <a:ext cx="10404698" cy="1152417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89411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8" name="Google Shape;248;p11"/>
            <p:cNvSpPr txBox="1"/>
            <p:nvPr/>
          </p:nvSpPr>
          <p:spPr>
            <a:xfrm>
              <a:off x="66418" y="56256"/>
              <a:ext cx="10292186" cy="1039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76200" rIns="1524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 panose="020B0604020202020204"/>
                <a:buNone/>
              </a:pPr>
              <a:r>
                <a:rPr lang="en-US" sz="4000" b="1" i="0" u="none" strike="noStrike" cap="none">
                  <a:solidFill>
                    <a:schemeClr val="lt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SWOC</a:t>
              </a:r>
              <a:endParaRPr sz="4000" b="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 rot="5400000">
              <a:off x="5950776" y="-2213223"/>
              <a:ext cx="921934" cy="800421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D5CB">
                <a:alpha val="89411"/>
              </a:srgbClr>
            </a:solidFill>
            <a:ln w="25400" cap="flat" cmpd="sng">
              <a:solidFill>
                <a:srgbClr val="F7D5CB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0" name="Google Shape;250;p11"/>
            <p:cNvSpPr txBox="1"/>
            <p:nvPr/>
          </p:nvSpPr>
          <p:spPr>
            <a:xfrm>
              <a:off x="2409637" y="1372921"/>
              <a:ext cx="7959208" cy="83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228600" marR="0" lvl="1" indent="-22860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Char char="•"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Qualified, Competent, Research oriented and Dedicated faculty.</a:t>
              </a:r>
              <a:endParaRPr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228600" marR="0" lvl="1" indent="-228600" algn="just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Char char="•"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Well equipped Lab and Class Rooms, practical exposure and current technology  syllabus.</a:t>
              </a:r>
              <a:endParaRPr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1010" y="1212674"/>
              <a:ext cx="2408626" cy="1152417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81568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2" name="Google Shape;252;p11"/>
            <p:cNvSpPr txBox="1"/>
            <p:nvPr/>
          </p:nvSpPr>
          <p:spPr>
            <a:xfrm>
              <a:off x="57266" y="1268930"/>
              <a:ext cx="2296114" cy="1039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 panose="020B0604020202020204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Strengths</a:t>
              </a:r>
              <a:endParaRPr sz="28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53" name="Google Shape;253;p11"/>
            <p:cNvSpPr/>
            <p:nvPr/>
          </p:nvSpPr>
          <p:spPr>
            <a:xfrm rot="5400000">
              <a:off x="5957827" y="-995899"/>
              <a:ext cx="921934" cy="79896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D5CB">
                <a:alpha val="89411"/>
              </a:srgbClr>
            </a:solidFill>
            <a:ln w="25400" cap="flat" cmpd="sng">
              <a:solidFill>
                <a:srgbClr val="F7D5CB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4" name="Google Shape;254;p11"/>
            <p:cNvSpPr txBox="1"/>
            <p:nvPr/>
          </p:nvSpPr>
          <p:spPr>
            <a:xfrm>
              <a:off x="2423972" y="2444380"/>
              <a:ext cx="7944638" cy="83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228600" marR="0" lvl="1" indent="-101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Char char="•"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Lack of awareness about the course to students, parents and IT Sectors.</a:t>
              </a:r>
              <a:endParaRPr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1010" y="2422713"/>
              <a:ext cx="2422962" cy="1152417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7333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6" name="Google Shape;256;p11"/>
            <p:cNvSpPr txBox="1"/>
            <p:nvPr/>
          </p:nvSpPr>
          <p:spPr>
            <a:xfrm>
              <a:off x="57266" y="2478969"/>
              <a:ext cx="2310450" cy="1039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 panose="020B0604020202020204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Weakness</a:t>
              </a:r>
              <a:endParaRPr sz="28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57" name="Google Shape;257;p11"/>
            <p:cNvSpPr/>
            <p:nvPr/>
          </p:nvSpPr>
          <p:spPr>
            <a:xfrm rot="5400000">
              <a:off x="5867377" y="204690"/>
              <a:ext cx="1086425" cy="800854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D5CB">
                <a:alpha val="89411"/>
              </a:srgbClr>
            </a:solidFill>
            <a:ln w="25400" cap="flat" cmpd="sng">
              <a:solidFill>
                <a:srgbClr val="F7D5CB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8" name="Google Shape;258;p11"/>
            <p:cNvSpPr txBox="1"/>
            <p:nvPr/>
          </p:nvSpPr>
          <p:spPr>
            <a:xfrm>
              <a:off x="2406320" y="3718783"/>
              <a:ext cx="7955506" cy="980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228600" marR="0" lvl="1" indent="-22860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Char char="•"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Students have good career opportunities in different IT departments, Advanced carrier in Computer Applications and provides a way towards PG courses .</a:t>
              </a:r>
              <a:endParaRPr sz="20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1010" y="3632751"/>
              <a:ext cx="2402041" cy="1152417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8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0" name="Google Shape;260;p11"/>
            <p:cNvSpPr txBox="1"/>
            <p:nvPr/>
          </p:nvSpPr>
          <p:spPr>
            <a:xfrm>
              <a:off x="57266" y="3689007"/>
              <a:ext cx="2289529" cy="1039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 panose="020B0604020202020204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Opportunity</a:t>
              </a:r>
              <a:endParaRPr sz="2800" b="1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61" name="Google Shape;261;p11"/>
            <p:cNvSpPr/>
            <p:nvPr/>
          </p:nvSpPr>
          <p:spPr>
            <a:xfrm rot="5400000">
              <a:off x="5912998" y="1395484"/>
              <a:ext cx="952339" cy="804702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D5CB">
                <a:alpha val="89411"/>
              </a:srgbClr>
            </a:solidFill>
            <a:ln w="25400" cap="flat" cmpd="sng">
              <a:solidFill>
                <a:srgbClr val="F7D5CB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2" name="Google Shape;262;p11"/>
            <p:cNvSpPr txBox="1"/>
            <p:nvPr/>
          </p:nvSpPr>
          <p:spPr>
            <a:xfrm>
              <a:off x="2365654" y="4989318"/>
              <a:ext cx="8000540" cy="859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Char char="•"/>
              </a:pPr>
              <a:r>
                <a:rPr lang="en-US" sz="2000" dirty="0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Developing structural approach to industry collaborations</a:t>
              </a:r>
              <a:r>
                <a:rPr lang="en-US" sz="2000" b="0" i="0" u="none" strike="noStrike" cap="none" dirty="0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.</a:t>
              </a:r>
              <a:endParaRPr lang="en-US"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Char char="•"/>
              </a:pPr>
              <a:r>
                <a:rPr lang="en-US" sz="2000" dirty="0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To create an awareness about the course.</a:t>
              </a:r>
              <a:endParaRPr sz="2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1010" y="4842790"/>
              <a:ext cx="2364643" cy="1152417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49411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4" name="Google Shape;264;p11"/>
            <p:cNvSpPr txBox="1"/>
            <p:nvPr/>
          </p:nvSpPr>
          <p:spPr>
            <a:xfrm>
              <a:off x="57266" y="4899046"/>
              <a:ext cx="2252131" cy="1039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Challenges</a:t>
              </a:r>
              <a:endParaRPr sz="28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400" b="0" i="0" u="none" strike="noStrike" cap="none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br>
              <a:rPr lang="en-US" sz="4400" b="0" i="0" u="none" strike="noStrike" cap="none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br>
              <a:rPr lang="en-US" sz="4400" b="0" i="0" u="none" strike="noStrike" cap="none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r>
              <a:rPr lang="en-US" sz="4400" b="0" i="0" u="none" strike="noStrike" cap="none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 </a:t>
            </a:r>
            <a:r>
              <a:rPr lang="en-US" sz="4400" b="1" i="0" u="none" strike="noStrike" cap="none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400" b="1" i="0" u="none" strike="noStrike" cap="none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Teaching, Learning &amp; Evaluation</a:t>
            </a:r>
            <a:br>
              <a:rPr lang="en-US" sz="4400" b="0" i="0" u="none" strike="noStrike" cap="none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r>
              <a:rPr lang="en-US" sz="4400" b="1" i="0" u="none" strike="noStrike" cap="none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valuation</a:t>
            </a:r>
            <a:br>
              <a:rPr lang="en-US" sz="4400" b="0" i="0" u="none" strike="noStrike" cap="none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r>
              <a:rPr lang="en-US" sz="4400" b="1" i="0" u="none" strike="noStrike" cap="none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Evaluation</a:t>
            </a:r>
            <a:br>
              <a:rPr lang="en-US" sz="4400" b="0" i="0" u="none" strike="noStrike" cap="none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02476" y="1638390"/>
          <a:ext cx="10515599" cy="474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Google Shape;292;p10"/>
          <p:cNvGraphicFramePr/>
          <p:nvPr/>
        </p:nvGraphicFramePr>
        <p:xfrm>
          <a:off x="291829" y="1585609"/>
          <a:ext cx="4815190" cy="4143982"/>
        </p:xfrm>
        <a:graphic>
          <a:graphicData uri="http://schemas.openxmlformats.org/drawingml/2006/table">
            <a:tbl>
              <a:tblPr firstRow="1" bandRow="1">
                <a:noFill/>
                <a:tableStyleId>{64D9FBBE-2C30-4831-85DC-BAE6715128D3}</a:tableStyleId>
              </a:tblPr>
              <a:tblGrid>
                <a:gridCol w="1001950"/>
                <a:gridCol w="1118681"/>
                <a:gridCol w="1175279"/>
                <a:gridCol w="761651"/>
                <a:gridCol w="757629"/>
              </a:tblGrid>
              <a:tr h="19683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Year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1800" u="none" strike="noStrike" cap="none" dirty="0">
                          <a:solidFill>
                            <a:schemeClr val="dk1"/>
                          </a:solidFill>
                        </a:rPr>
                        <a:t>Approved Strength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Total Students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</a:rPr>
                        <a:t>Admitted 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Boys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Girls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B8CA"/>
                    </a:solidFill>
                  </a:tcPr>
                </a:tc>
              </a:tr>
              <a:tr h="725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2019-20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2000" b="1" u="none" strike="noStrike" cap="none" dirty="0"/>
                        <a:t>30</a:t>
                      </a:r>
                      <a:endParaRPr sz="2000" b="1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b="1" u="none" strike="noStrike" cap="none" dirty="0"/>
                        <a:t>26</a:t>
                      </a:r>
                      <a:endParaRPr sz="1800" b="1" u="none" strike="noStrike" cap="none" dirty="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12</a:t>
                      </a:r>
                      <a:endParaRPr sz="18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14</a:t>
                      </a:r>
                      <a:endParaRPr sz="18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725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2020-21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2000" b="1" u="none" strike="noStrike" cap="none" dirty="0"/>
                        <a:t>50</a:t>
                      </a:r>
                      <a:endParaRPr sz="2000" b="1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b="1" u="none" strike="noStrike" cap="none" dirty="0"/>
                        <a:t>46</a:t>
                      </a:r>
                      <a:endParaRPr sz="1800" b="1" u="none" strike="noStrike" cap="none" dirty="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34</a:t>
                      </a:r>
                      <a:endParaRPr sz="18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12</a:t>
                      </a:r>
                      <a:endParaRPr sz="18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725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2021-22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2000" b="1" u="none" strike="noStrike" cap="none" dirty="0"/>
                        <a:t>50</a:t>
                      </a:r>
                      <a:endParaRPr sz="2000" b="1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b="1" u="none" strike="noStrike" cap="none" dirty="0"/>
                        <a:t>50</a:t>
                      </a:r>
                      <a:endParaRPr sz="1800" b="1" u="none" strike="noStrike" cap="none" dirty="0"/>
                    </a:p>
                  </a:txBody>
                  <a:tcPr marL="28575" marR="28575" marT="19050" marB="19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39</a:t>
                      </a:r>
                      <a:endParaRPr sz="18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 dirty="0"/>
                        <a:t>11</a:t>
                      </a:r>
                      <a:endParaRPr sz="1800" u="none" strike="noStrike" cap="none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3" name="Google Shape;293;p10"/>
          <p:cNvGraphicFramePr/>
          <p:nvPr/>
        </p:nvGraphicFramePr>
        <p:xfrm>
          <a:off x="5506720" y="586662"/>
          <a:ext cx="668528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4" name="Google Shape;294;p10"/>
          <p:cNvSpPr txBox="1"/>
          <p:nvPr/>
        </p:nvSpPr>
        <p:spPr>
          <a:xfrm>
            <a:off x="1518557" y="522514"/>
            <a:ext cx="10673443" cy="707886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Student Strength</a:t>
            </a:r>
            <a:endParaRPr sz="4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10147</Words>
  <Application>WPS Presentation</Application>
  <PresentationFormat>Widescreen</PresentationFormat>
  <Paragraphs>784</Paragraphs>
  <Slides>33</Slides>
  <Notes>29</Notes>
  <HiddenSlides>0</HiddenSlides>
  <MMClips>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SimSun</vt:lpstr>
      <vt:lpstr>Wingdings</vt:lpstr>
      <vt:lpstr>Arial</vt:lpstr>
      <vt:lpstr>Calibri</vt:lpstr>
      <vt:lpstr>Times New Roman</vt:lpstr>
      <vt:lpstr>Algerian</vt:lpstr>
      <vt:lpstr>Times New Roman</vt:lpstr>
      <vt:lpstr>Microsoft YaHei</vt:lpstr>
      <vt:lpstr>Arial Unicode MS</vt:lpstr>
      <vt:lpstr>1_Office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Teaching, Learning &amp; Evaluation valuation  Evaluation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Major Projects S.D.M-Canteen Management System</vt:lpstr>
      <vt:lpstr>       B.Voc in S&amp;AD Student Association System</vt:lpstr>
      <vt:lpstr>S.D.M Hostel Mess Food Rating Management   System</vt:lpstr>
      <vt:lpstr>       S.D.M Arboretum mobile application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IQAC St Aloysius College</dc:creator>
  <cp:lastModifiedBy>Dell</cp:lastModifiedBy>
  <cp:revision>28</cp:revision>
  <dcterms:created xsi:type="dcterms:W3CDTF">2018-07-01T09:19:00Z</dcterms:created>
  <dcterms:modified xsi:type="dcterms:W3CDTF">2023-01-26T08:04:24Z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CCF6D4C232EE4F75A071AFC532404405</vt:lpwstr>
  </property>
  <property fmtid="{D5CDD505-2E9C-101B-9397-08002B2CF9AE}" pid="3" name="KSOProductBuildVer">
    <vt:lpwstr>1033-11.2.0.11440</vt:lpwstr>
  </property>
</Properties>
</file>